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1.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12.xml" ContentType="application/vnd.openxmlformats-officedocument.presentationml.notesSlide+xml"/>
  <Override PartName="/ppt/charts/chart3.xml" ContentType="application/vnd.openxmlformats-officedocument.drawingml.chart+xml"/>
  <Override PartName="/ppt/drawings/drawing3.xml" ContentType="application/vnd.openxmlformats-officedocument.drawingml.chartshapes+xml"/>
  <Override PartName="/ppt/notesSlides/notesSlide13.xml" ContentType="application/vnd.openxmlformats-officedocument.presentationml.notesSlide+xml"/>
  <Override PartName="/ppt/charts/chart4.xml" ContentType="application/vnd.openxmlformats-officedocument.drawingml.chart+xml"/>
  <Override PartName="/ppt/notesSlides/notesSlide14.xml" ContentType="application/vnd.openxmlformats-officedocument.presentationml.notesSlide+xml"/>
  <Override PartName="/ppt/charts/chart5.xml" ContentType="application/vnd.openxmlformats-officedocument.drawingml.chart+xml"/>
  <Override PartName="/ppt/drawings/drawing4.xml" ContentType="application/vnd.openxmlformats-officedocument.drawingml.chartshapes+xml"/>
  <Override PartName="/ppt/notesSlides/notesSlide15.xml" ContentType="application/vnd.openxmlformats-officedocument.presentationml.notesSlide+xml"/>
  <Override PartName="/ppt/charts/chart6.xml" ContentType="application/vnd.openxmlformats-officedocument.drawingml.chart+xml"/>
  <Override PartName="/ppt/drawings/drawing5.xml" ContentType="application/vnd.openxmlformats-officedocument.drawingml.chartshapes+xml"/>
  <Override PartName="/ppt/notesSlides/notesSlide16.xml" ContentType="application/vnd.openxmlformats-officedocument.presentationml.notesSlide+xml"/>
  <Override PartName="/ppt/charts/chart7.xml" ContentType="application/vnd.openxmlformats-officedocument.drawingml.chart+xml"/>
  <Override PartName="/ppt/drawings/drawing6.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335" r:id="rId2"/>
    <p:sldId id="349" r:id="rId3"/>
    <p:sldId id="350" r:id="rId4"/>
    <p:sldId id="351" r:id="rId5"/>
    <p:sldId id="352" r:id="rId6"/>
    <p:sldId id="353" r:id="rId7"/>
    <p:sldId id="354" r:id="rId8"/>
    <p:sldId id="357" r:id="rId9"/>
    <p:sldId id="355" r:id="rId10"/>
    <p:sldId id="336" r:id="rId11"/>
    <p:sldId id="337" r:id="rId12"/>
    <p:sldId id="338" r:id="rId13"/>
    <p:sldId id="340" r:id="rId14"/>
    <p:sldId id="342" r:id="rId15"/>
    <p:sldId id="413" r:id="rId16"/>
    <p:sldId id="358" r:id="rId17"/>
    <p:sldId id="359" r:id="rId18"/>
    <p:sldId id="360" r:id="rId19"/>
    <p:sldId id="361" r:id="rId20"/>
    <p:sldId id="362" r:id="rId21"/>
    <p:sldId id="414" r:id="rId22"/>
    <p:sldId id="363" r:id="rId23"/>
    <p:sldId id="364" r:id="rId24"/>
    <p:sldId id="365" r:id="rId25"/>
    <p:sldId id="366" r:id="rId26"/>
    <p:sldId id="367" r:id="rId27"/>
    <p:sldId id="368" r:id="rId28"/>
    <p:sldId id="369" r:id="rId29"/>
    <p:sldId id="416" r:id="rId30"/>
    <p:sldId id="370" r:id="rId31"/>
    <p:sldId id="371" r:id="rId32"/>
    <p:sldId id="372" r:id="rId33"/>
    <p:sldId id="373" r:id="rId34"/>
    <p:sldId id="374" r:id="rId35"/>
    <p:sldId id="417" r:id="rId36"/>
    <p:sldId id="375" r:id="rId37"/>
    <p:sldId id="376" r:id="rId38"/>
    <p:sldId id="377" r:id="rId39"/>
    <p:sldId id="418" r:id="rId40"/>
    <p:sldId id="378" r:id="rId41"/>
    <p:sldId id="379" r:id="rId42"/>
    <p:sldId id="380" r:id="rId43"/>
    <p:sldId id="381" r:id="rId44"/>
    <p:sldId id="382" r:id="rId45"/>
    <p:sldId id="383" r:id="rId46"/>
    <p:sldId id="384" r:id="rId47"/>
    <p:sldId id="385" r:id="rId48"/>
    <p:sldId id="386" r:id="rId49"/>
    <p:sldId id="387" r:id="rId50"/>
    <p:sldId id="388" r:id="rId51"/>
    <p:sldId id="389" r:id="rId52"/>
    <p:sldId id="390" r:id="rId53"/>
    <p:sldId id="391" r:id="rId54"/>
    <p:sldId id="392" r:id="rId55"/>
    <p:sldId id="393" r:id="rId56"/>
    <p:sldId id="394" r:id="rId57"/>
    <p:sldId id="395" r:id="rId58"/>
    <p:sldId id="396" r:id="rId59"/>
    <p:sldId id="397" r:id="rId60"/>
    <p:sldId id="398" r:id="rId61"/>
    <p:sldId id="399" r:id="rId62"/>
    <p:sldId id="400" r:id="rId63"/>
    <p:sldId id="401" r:id="rId64"/>
    <p:sldId id="402" r:id="rId65"/>
    <p:sldId id="403" r:id="rId66"/>
    <p:sldId id="404" r:id="rId67"/>
    <p:sldId id="405" r:id="rId68"/>
    <p:sldId id="406" r:id="rId69"/>
    <p:sldId id="407" r:id="rId70"/>
    <p:sldId id="408" r:id="rId71"/>
    <p:sldId id="409" r:id="rId72"/>
    <p:sldId id="410" r:id="rId73"/>
    <p:sldId id="411" r:id="rId74"/>
    <p:sldId id="412" r:id="rId75"/>
    <p:sldId id="356" r:id="rId76"/>
    <p:sldId id="322" r:id="rId77"/>
  </p:sldIdLst>
  <p:sldSz cx="9144000" cy="6858000" type="screen4x3"/>
  <p:notesSz cx="7010400" cy="92233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5728347C-0D0E-4C27-BBFF-ADF55D0B5DE3}">
          <p14:sldIdLst>
            <p14:sldId id="335"/>
            <p14:sldId id="349"/>
            <p14:sldId id="350"/>
            <p14:sldId id="351"/>
            <p14:sldId id="352"/>
            <p14:sldId id="353"/>
            <p14:sldId id="354"/>
            <p14:sldId id="357"/>
            <p14:sldId id="355"/>
          </p14:sldIdLst>
        </p14:section>
        <p14:section name="Untitled Section" id="{BBB3C996-8221-4068-BF13-EE9A541AAACD}">
          <p14:sldIdLst>
            <p14:sldId id="336"/>
            <p14:sldId id="337"/>
            <p14:sldId id="338"/>
            <p14:sldId id="340"/>
            <p14:sldId id="342"/>
          </p14:sldIdLst>
        </p14:section>
        <p14:section name="Default Section" id="{D5BCCF36-29D7-4F6C-B80B-74F417A75FCC}">
          <p14:sldIdLst>
            <p14:sldId id="413"/>
            <p14:sldId id="358"/>
            <p14:sldId id="359"/>
            <p14:sldId id="360"/>
            <p14:sldId id="361"/>
            <p14:sldId id="362"/>
            <p14:sldId id="414"/>
            <p14:sldId id="363"/>
            <p14:sldId id="364"/>
            <p14:sldId id="365"/>
            <p14:sldId id="366"/>
            <p14:sldId id="367"/>
            <p14:sldId id="368"/>
            <p14:sldId id="369"/>
            <p14:sldId id="416"/>
            <p14:sldId id="370"/>
            <p14:sldId id="371"/>
            <p14:sldId id="372"/>
            <p14:sldId id="373"/>
            <p14:sldId id="374"/>
            <p14:sldId id="417"/>
            <p14:sldId id="375"/>
            <p14:sldId id="376"/>
            <p14:sldId id="377"/>
            <p14:sldId id="418"/>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09"/>
            <p14:sldId id="410"/>
            <p14:sldId id="411"/>
            <p14:sldId id="412"/>
          </p14:sldIdLst>
        </p14:section>
        <p14:section name="Untitled Section" id="{2C08CCF4-A203-46C7-9519-50D02EF59BAC}">
          <p14:sldIdLst>
            <p14:sldId id="356"/>
            <p14:sldId id="322"/>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3" d="100"/>
          <a:sy n="73" d="100"/>
        </p:scale>
        <p:origin x="-1076" y="36"/>
      </p:cViewPr>
      <p:guideLst>
        <p:guide orient="horz" pos="2160"/>
        <p:guide pos="2880"/>
      </p:guideLst>
    </p:cSldViewPr>
  </p:slideViewPr>
  <p:notesTextViewPr>
    <p:cViewPr>
      <p:scale>
        <a:sx n="1" d="1"/>
        <a:sy n="1" d="1"/>
      </p:scale>
      <p:origin x="0" y="0"/>
    </p:cViewPr>
  </p:notesTextViewPr>
  <p:sorterViewPr>
    <p:cViewPr>
      <p:scale>
        <a:sx n="100" d="100"/>
        <a:sy n="100" d="100"/>
      </p:scale>
      <p:origin x="0" y="-84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3"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Book3"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sellers\Documents\gerrishchar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sellers\Documents\gerrishcharts.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sellers\Documents\gerrishcharts.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Book3"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Book3"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166022649946535"/>
          <c:y val="3.3643999045573851E-2"/>
          <c:w val="0.80863359094002141"/>
          <c:h val="0.87214387974230489"/>
        </c:manualLayout>
      </c:layout>
      <c:barChart>
        <c:barDir val="col"/>
        <c:grouping val="clustered"/>
        <c:varyColors val="0"/>
        <c:ser>
          <c:idx val="0"/>
          <c:order val="0"/>
          <c:tx>
            <c:strRef>
              <c:f>[gerrishcharts.xlsx]Sheet1!$B$21:$B$22</c:f>
              <c:strCache>
                <c:ptCount val="1"/>
                <c:pt idx="0">
                  <c:v>Year 1997</c:v>
                </c:pt>
              </c:strCache>
            </c:strRef>
          </c:tx>
          <c:invertIfNegative val="0"/>
          <c:cat>
            <c:strRef>
              <c:f>[gerrishcharts.xlsx]Sheet1!$A$23</c:f>
              <c:strCache>
                <c:ptCount val="1"/>
                <c:pt idx="0">
                  <c:v>Iowa Beef Cows</c:v>
                </c:pt>
              </c:strCache>
            </c:strRef>
          </c:cat>
          <c:val>
            <c:numRef>
              <c:f>[gerrishcharts.xlsx]Sheet1!$B$23</c:f>
              <c:numCache>
                <c:formatCode>General</c:formatCode>
                <c:ptCount val="1"/>
                <c:pt idx="0">
                  <c:v>1029172</c:v>
                </c:pt>
              </c:numCache>
            </c:numRef>
          </c:val>
        </c:ser>
        <c:ser>
          <c:idx val="1"/>
          <c:order val="1"/>
          <c:tx>
            <c:strRef>
              <c:f>[gerrishcharts.xlsx]Sheet1!$C$21:$C$22</c:f>
              <c:strCache>
                <c:ptCount val="1"/>
                <c:pt idx="0">
                  <c:v>Year 2002</c:v>
                </c:pt>
              </c:strCache>
            </c:strRef>
          </c:tx>
          <c:invertIfNegative val="0"/>
          <c:cat>
            <c:strRef>
              <c:f>[gerrishcharts.xlsx]Sheet1!$A$23</c:f>
              <c:strCache>
                <c:ptCount val="1"/>
                <c:pt idx="0">
                  <c:v>Iowa Beef Cows</c:v>
                </c:pt>
              </c:strCache>
            </c:strRef>
          </c:cat>
          <c:val>
            <c:numRef>
              <c:f>[gerrishcharts.xlsx]Sheet1!$C$23</c:f>
              <c:numCache>
                <c:formatCode>General</c:formatCode>
                <c:ptCount val="1"/>
                <c:pt idx="0">
                  <c:v>987670</c:v>
                </c:pt>
              </c:numCache>
            </c:numRef>
          </c:val>
        </c:ser>
        <c:ser>
          <c:idx val="2"/>
          <c:order val="2"/>
          <c:tx>
            <c:strRef>
              <c:f>[gerrishcharts.xlsx]Sheet1!$D$21:$D$22</c:f>
              <c:strCache>
                <c:ptCount val="1"/>
                <c:pt idx="0">
                  <c:v>Year 2007</c:v>
                </c:pt>
              </c:strCache>
            </c:strRef>
          </c:tx>
          <c:invertIfNegative val="0"/>
          <c:cat>
            <c:strRef>
              <c:f>[gerrishcharts.xlsx]Sheet1!$A$23</c:f>
              <c:strCache>
                <c:ptCount val="1"/>
                <c:pt idx="0">
                  <c:v>Iowa Beef Cows</c:v>
                </c:pt>
              </c:strCache>
            </c:strRef>
          </c:cat>
          <c:val>
            <c:numRef>
              <c:f>[gerrishcharts.xlsx]Sheet1!$D$23</c:f>
              <c:numCache>
                <c:formatCode>General</c:formatCode>
                <c:ptCount val="1"/>
                <c:pt idx="0">
                  <c:v>904100</c:v>
                </c:pt>
              </c:numCache>
            </c:numRef>
          </c:val>
        </c:ser>
        <c:ser>
          <c:idx val="3"/>
          <c:order val="3"/>
          <c:tx>
            <c:strRef>
              <c:f>[gerrishcharts.xlsx]Sheet1!$E$21:$E$22</c:f>
              <c:strCache>
                <c:ptCount val="1"/>
                <c:pt idx="0">
                  <c:v>Year 2012</c:v>
                </c:pt>
              </c:strCache>
            </c:strRef>
          </c:tx>
          <c:invertIfNegative val="0"/>
          <c:cat>
            <c:strRef>
              <c:f>[gerrishcharts.xlsx]Sheet1!$A$23</c:f>
              <c:strCache>
                <c:ptCount val="1"/>
                <c:pt idx="0">
                  <c:v>Iowa Beef Cows</c:v>
                </c:pt>
              </c:strCache>
            </c:strRef>
          </c:cat>
          <c:val>
            <c:numRef>
              <c:f>[gerrishcharts.xlsx]Sheet1!$E$23</c:f>
              <c:numCache>
                <c:formatCode>General</c:formatCode>
                <c:ptCount val="1"/>
                <c:pt idx="0">
                  <c:v>885568</c:v>
                </c:pt>
              </c:numCache>
            </c:numRef>
          </c:val>
        </c:ser>
        <c:dLbls>
          <c:showLegendKey val="0"/>
          <c:showVal val="0"/>
          <c:showCatName val="0"/>
          <c:showSerName val="0"/>
          <c:showPercent val="0"/>
          <c:showBubbleSize val="0"/>
        </c:dLbls>
        <c:gapWidth val="150"/>
        <c:axId val="93816320"/>
        <c:axId val="93818240"/>
      </c:barChart>
      <c:catAx>
        <c:axId val="93816320"/>
        <c:scaling>
          <c:orientation val="minMax"/>
        </c:scaling>
        <c:delete val="1"/>
        <c:axPos val="b"/>
        <c:title>
          <c:tx>
            <c:rich>
              <a:bodyPr/>
              <a:lstStyle/>
              <a:p>
                <a:pPr>
                  <a:defRPr sz="1400"/>
                </a:pPr>
                <a:r>
                  <a:rPr lang="en-US" sz="1400" dirty="0" smtClean="0"/>
                  <a:t>Years</a:t>
                </a:r>
                <a:endParaRPr lang="en-US" sz="1400" dirty="0"/>
              </a:p>
            </c:rich>
          </c:tx>
          <c:overlay val="0"/>
        </c:title>
        <c:numFmt formatCode="General" sourceLinked="0"/>
        <c:majorTickMark val="out"/>
        <c:minorTickMark val="none"/>
        <c:tickLblPos val="nextTo"/>
        <c:crossAx val="93818240"/>
        <c:crosses val="autoZero"/>
        <c:auto val="1"/>
        <c:lblAlgn val="ctr"/>
        <c:lblOffset val="100"/>
        <c:noMultiLvlLbl val="0"/>
      </c:catAx>
      <c:valAx>
        <c:axId val="93818240"/>
        <c:scaling>
          <c:orientation val="minMax"/>
        </c:scaling>
        <c:delete val="0"/>
        <c:axPos val="l"/>
        <c:majorGridlines/>
        <c:title>
          <c:tx>
            <c:rich>
              <a:bodyPr rot="-5400000" vert="horz"/>
              <a:lstStyle/>
              <a:p>
                <a:pPr>
                  <a:defRPr sz="1400"/>
                </a:pPr>
                <a:r>
                  <a:rPr lang="en-US" sz="1400" dirty="0" smtClean="0"/>
                  <a:t>Number</a:t>
                </a:r>
                <a:r>
                  <a:rPr lang="en-US" sz="1400" baseline="0" dirty="0" smtClean="0"/>
                  <a:t> of head of cattle</a:t>
                </a:r>
                <a:endParaRPr lang="en-US" sz="1400" dirty="0"/>
              </a:p>
            </c:rich>
          </c:tx>
          <c:overlay val="0"/>
        </c:title>
        <c:numFmt formatCode="General" sourceLinked="1"/>
        <c:majorTickMark val="out"/>
        <c:minorTickMark val="none"/>
        <c:tickLblPos val="nextTo"/>
        <c:crossAx val="93816320"/>
        <c:crosses val="autoZero"/>
        <c:crossBetween val="between"/>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937627588218139"/>
          <c:y val="3.3643999045573851E-2"/>
          <c:w val="0.86364841547584326"/>
          <c:h val="0.87214387974230489"/>
        </c:manualLayout>
      </c:layout>
      <c:barChart>
        <c:barDir val="col"/>
        <c:grouping val="clustered"/>
        <c:varyColors val="0"/>
        <c:ser>
          <c:idx val="0"/>
          <c:order val="0"/>
          <c:tx>
            <c:strRef>
              <c:f>[gerrishcharts.xlsx]Sheet1!$B$86</c:f>
              <c:strCache>
                <c:ptCount val="1"/>
                <c:pt idx="0">
                  <c:v>1997</c:v>
                </c:pt>
              </c:strCache>
            </c:strRef>
          </c:tx>
          <c:invertIfNegative val="0"/>
          <c:cat>
            <c:strRef>
              <c:f>[gerrishcharts.xlsx]Sheet1!$A$87</c:f>
              <c:strCache>
                <c:ptCount val="1"/>
                <c:pt idx="0">
                  <c:v>Cropable Pasture</c:v>
                </c:pt>
              </c:strCache>
            </c:strRef>
          </c:cat>
          <c:val>
            <c:numRef>
              <c:f>[gerrishcharts.xlsx]Sheet1!$B$87</c:f>
              <c:numCache>
                <c:formatCode>General</c:formatCode>
                <c:ptCount val="1"/>
                <c:pt idx="0">
                  <c:v>2067368</c:v>
                </c:pt>
              </c:numCache>
            </c:numRef>
          </c:val>
        </c:ser>
        <c:ser>
          <c:idx val="1"/>
          <c:order val="1"/>
          <c:tx>
            <c:strRef>
              <c:f>[gerrishcharts.xlsx]Sheet1!$C$86</c:f>
              <c:strCache>
                <c:ptCount val="1"/>
                <c:pt idx="0">
                  <c:v>2002</c:v>
                </c:pt>
              </c:strCache>
            </c:strRef>
          </c:tx>
          <c:invertIfNegative val="0"/>
          <c:cat>
            <c:strRef>
              <c:f>[gerrishcharts.xlsx]Sheet1!$A$87</c:f>
              <c:strCache>
                <c:ptCount val="1"/>
                <c:pt idx="0">
                  <c:v>Cropable Pasture</c:v>
                </c:pt>
              </c:strCache>
            </c:strRef>
          </c:cat>
          <c:val>
            <c:numRef>
              <c:f>[gerrishcharts.xlsx]Sheet1!$C$87</c:f>
              <c:numCache>
                <c:formatCode>General</c:formatCode>
                <c:ptCount val="1"/>
                <c:pt idx="0">
                  <c:v>1355161</c:v>
                </c:pt>
              </c:numCache>
            </c:numRef>
          </c:val>
        </c:ser>
        <c:ser>
          <c:idx val="2"/>
          <c:order val="2"/>
          <c:tx>
            <c:strRef>
              <c:f>[gerrishcharts.xlsx]Sheet1!$D$86</c:f>
              <c:strCache>
                <c:ptCount val="1"/>
                <c:pt idx="0">
                  <c:v>2007</c:v>
                </c:pt>
              </c:strCache>
            </c:strRef>
          </c:tx>
          <c:invertIfNegative val="0"/>
          <c:cat>
            <c:strRef>
              <c:f>[gerrishcharts.xlsx]Sheet1!$A$87</c:f>
              <c:strCache>
                <c:ptCount val="1"/>
                <c:pt idx="0">
                  <c:v>Cropable Pasture</c:v>
                </c:pt>
              </c:strCache>
            </c:strRef>
          </c:cat>
          <c:val>
            <c:numRef>
              <c:f>[gerrishcharts.xlsx]Sheet1!$D$87</c:f>
              <c:numCache>
                <c:formatCode>General</c:formatCode>
                <c:ptCount val="1"/>
                <c:pt idx="0">
                  <c:v>829784</c:v>
                </c:pt>
              </c:numCache>
            </c:numRef>
          </c:val>
        </c:ser>
        <c:ser>
          <c:idx val="3"/>
          <c:order val="3"/>
          <c:tx>
            <c:strRef>
              <c:f>[gerrishcharts.xlsx]Sheet1!$E$86</c:f>
              <c:strCache>
                <c:ptCount val="1"/>
                <c:pt idx="0">
                  <c:v>2012</c:v>
                </c:pt>
              </c:strCache>
            </c:strRef>
          </c:tx>
          <c:invertIfNegative val="0"/>
          <c:cat>
            <c:strRef>
              <c:f>[gerrishcharts.xlsx]Sheet1!$A$87</c:f>
              <c:strCache>
                <c:ptCount val="1"/>
                <c:pt idx="0">
                  <c:v>Cropable Pasture</c:v>
                </c:pt>
              </c:strCache>
            </c:strRef>
          </c:cat>
          <c:val>
            <c:numRef>
              <c:f>[gerrishcharts.xlsx]Sheet1!$E$87</c:f>
              <c:numCache>
                <c:formatCode>General</c:formatCode>
                <c:ptCount val="1"/>
                <c:pt idx="0">
                  <c:v>223963</c:v>
                </c:pt>
              </c:numCache>
            </c:numRef>
          </c:val>
        </c:ser>
        <c:dLbls>
          <c:showLegendKey val="0"/>
          <c:showVal val="0"/>
          <c:showCatName val="0"/>
          <c:showSerName val="0"/>
          <c:showPercent val="0"/>
          <c:showBubbleSize val="0"/>
        </c:dLbls>
        <c:gapWidth val="150"/>
        <c:axId val="94142848"/>
        <c:axId val="94144768"/>
      </c:barChart>
      <c:catAx>
        <c:axId val="94142848"/>
        <c:scaling>
          <c:orientation val="minMax"/>
        </c:scaling>
        <c:delete val="1"/>
        <c:axPos val="b"/>
        <c:title>
          <c:tx>
            <c:rich>
              <a:bodyPr/>
              <a:lstStyle/>
              <a:p>
                <a:pPr>
                  <a:defRPr/>
                </a:pPr>
                <a:r>
                  <a:rPr lang="en-US" sz="1400" dirty="0" smtClean="0"/>
                  <a:t>Years</a:t>
                </a:r>
                <a:endParaRPr lang="en-US" sz="1400" dirty="0"/>
              </a:p>
            </c:rich>
          </c:tx>
          <c:overlay val="0"/>
        </c:title>
        <c:numFmt formatCode="General" sourceLinked="0"/>
        <c:majorTickMark val="out"/>
        <c:minorTickMark val="none"/>
        <c:tickLblPos val="nextTo"/>
        <c:crossAx val="94144768"/>
        <c:crosses val="autoZero"/>
        <c:auto val="1"/>
        <c:lblAlgn val="ctr"/>
        <c:lblOffset val="100"/>
        <c:noMultiLvlLbl val="0"/>
      </c:catAx>
      <c:valAx>
        <c:axId val="94144768"/>
        <c:scaling>
          <c:orientation val="minMax"/>
        </c:scaling>
        <c:delete val="0"/>
        <c:axPos val="l"/>
        <c:majorGridlines/>
        <c:title>
          <c:tx>
            <c:rich>
              <a:bodyPr rot="-5400000" vert="horz"/>
              <a:lstStyle/>
              <a:p>
                <a:pPr>
                  <a:defRPr/>
                </a:pPr>
                <a:r>
                  <a:rPr lang="en-US" sz="1400" dirty="0" smtClean="0"/>
                  <a:t>Iowa Cropland Acres in Pasture </a:t>
                </a:r>
                <a:endParaRPr lang="en-US" sz="1400" dirty="0"/>
              </a:p>
            </c:rich>
          </c:tx>
          <c:overlay val="0"/>
        </c:title>
        <c:numFmt formatCode="General" sourceLinked="1"/>
        <c:majorTickMark val="out"/>
        <c:minorTickMark val="none"/>
        <c:tickLblPos val="nextTo"/>
        <c:crossAx val="94142848"/>
        <c:crosses val="autoZero"/>
        <c:crossBetween val="between"/>
      </c:valAx>
    </c:plotArea>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Sheet1!$B$135</c:f>
              <c:strCache>
                <c:ptCount val="1"/>
                <c:pt idx="0">
                  <c:v>CSR</c:v>
                </c:pt>
              </c:strCache>
            </c:strRef>
          </c:tx>
          <c:invertIfNegative val="0"/>
          <c:cat>
            <c:strRef>
              <c:f>Sheet1!$A$136:$A$140</c:f>
              <c:strCache>
                <c:ptCount val="5"/>
                <c:pt idx="0">
                  <c:v>222 C</c:v>
                </c:pt>
                <c:pt idx="1">
                  <c:v>222 C2</c:v>
                </c:pt>
                <c:pt idx="2">
                  <c:v>24 D2</c:v>
                </c:pt>
                <c:pt idx="3">
                  <c:v>24 D3</c:v>
                </c:pt>
                <c:pt idx="4">
                  <c:v>Field Average</c:v>
                </c:pt>
              </c:strCache>
            </c:strRef>
          </c:cat>
          <c:val>
            <c:numRef>
              <c:f>Sheet1!$B$136:$B$140</c:f>
              <c:numCache>
                <c:formatCode>General</c:formatCode>
                <c:ptCount val="5"/>
                <c:pt idx="0">
                  <c:v>30</c:v>
                </c:pt>
                <c:pt idx="1">
                  <c:v>25</c:v>
                </c:pt>
                <c:pt idx="2">
                  <c:v>48</c:v>
                </c:pt>
                <c:pt idx="3">
                  <c:v>45</c:v>
                </c:pt>
                <c:pt idx="4">
                  <c:v>37</c:v>
                </c:pt>
              </c:numCache>
            </c:numRef>
          </c:val>
        </c:ser>
        <c:ser>
          <c:idx val="1"/>
          <c:order val="1"/>
          <c:tx>
            <c:strRef>
              <c:f>Sheet1!$C$135</c:f>
              <c:strCache>
                <c:ptCount val="1"/>
                <c:pt idx="0">
                  <c:v>Expected Corn Yield</c:v>
                </c:pt>
              </c:strCache>
            </c:strRef>
          </c:tx>
          <c:invertIfNegative val="0"/>
          <c:cat>
            <c:strRef>
              <c:f>Sheet1!$A$136:$A$140</c:f>
              <c:strCache>
                <c:ptCount val="5"/>
                <c:pt idx="0">
                  <c:v>222 C</c:v>
                </c:pt>
                <c:pt idx="1">
                  <c:v>222 C2</c:v>
                </c:pt>
                <c:pt idx="2">
                  <c:v>24 D2</c:v>
                </c:pt>
                <c:pt idx="3">
                  <c:v>24 D3</c:v>
                </c:pt>
                <c:pt idx="4">
                  <c:v>Field Average</c:v>
                </c:pt>
              </c:strCache>
            </c:strRef>
          </c:cat>
          <c:val>
            <c:numRef>
              <c:f>Sheet1!$C$136:$C$140</c:f>
              <c:numCache>
                <c:formatCode>General</c:formatCode>
                <c:ptCount val="5"/>
                <c:pt idx="0">
                  <c:v>122</c:v>
                </c:pt>
                <c:pt idx="1">
                  <c:v>113</c:v>
                </c:pt>
                <c:pt idx="2">
                  <c:v>157</c:v>
                </c:pt>
                <c:pt idx="3">
                  <c:v>146</c:v>
                </c:pt>
                <c:pt idx="4">
                  <c:v>134.5</c:v>
                </c:pt>
              </c:numCache>
            </c:numRef>
          </c:val>
        </c:ser>
        <c:dLbls>
          <c:showLegendKey val="0"/>
          <c:showVal val="0"/>
          <c:showCatName val="0"/>
          <c:showSerName val="0"/>
          <c:showPercent val="0"/>
          <c:showBubbleSize val="0"/>
        </c:dLbls>
        <c:gapWidth val="150"/>
        <c:axId val="94235264"/>
        <c:axId val="94241536"/>
      </c:barChart>
      <c:catAx>
        <c:axId val="94235264"/>
        <c:scaling>
          <c:orientation val="minMax"/>
        </c:scaling>
        <c:delete val="0"/>
        <c:axPos val="b"/>
        <c:title>
          <c:tx>
            <c:rich>
              <a:bodyPr/>
              <a:lstStyle/>
              <a:p>
                <a:pPr>
                  <a:defRPr/>
                </a:pPr>
                <a:r>
                  <a:rPr lang="en-US" dirty="0" smtClean="0"/>
                  <a:t>Soil Mapping Units</a:t>
                </a:r>
                <a:endParaRPr lang="en-US" dirty="0"/>
              </a:p>
            </c:rich>
          </c:tx>
          <c:overlay val="0"/>
        </c:title>
        <c:numFmt formatCode="General" sourceLinked="0"/>
        <c:majorTickMark val="out"/>
        <c:minorTickMark val="none"/>
        <c:tickLblPos val="nextTo"/>
        <c:crossAx val="94241536"/>
        <c:crosses val="autoZero"/>
        <c:auto val="1"/>
        <c:lblAlgn val="ctr"/>
        <c:lblOffset val="100"/>
        <c:noMultiLvlLbl val="0"/>
      </c:catAx>
      <c:valAx>
        <c:axId val="94241536"/>
        <c:scaling>
          <c:orientation val="minMax"/>
        </c:scaling>
        <c:delete val="0"/>
        <c:axPos val="l"/>
        <c:majorGridlines/>
        <c:numFmt formatCode="General" sourceLinked="1"/>
        <c:majorTickMark val="out"/>
        <c:minorTickMark val="none"/>
        <c:tickLblPos val="nextTo"/>
        <c:crossAx val="94235264"/>
        <c:crosses val="autoZero"/>
        <c:crossBetween val="between"/>
      </c:valAx>
    </c:plotArea>
    <c:legend>
      <c:legendPos val="r"/>
      <c:overlay val="0"/>
      <c:txPr>
        <a:bodyPr/>
        <a:lstStyle/>
        <a:p>
          <a:pPr>
            <a:defRPr sz="1200"/>
          </a:pPr>
          <a:endParaRPr lang="en-US"/>
        </a:p>
      </c:txPr>
    </c:legend>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2462695635267808E-2"/>
          <c:y val="3.2239617904212196E-2"/>
          <c:w val="0.86896446971906305"/>
          <c:h val="0.78757411291434465"/>
        </c:manualLayout>
      </c:layout>
      <c:barChart>
        <c:barDir val="col"/>
        <c:grouping val="clustered"/>
        <c:varyColors val="0"/>
        <c:ser>
          <c:idx val="0"/>
          <c:order val="0"/>
          <c:tx>
            <c:strRef>
              <c:f>Sheet1!$B$144</c:f>
              <c:strCache>
                <c:ptCount val="1"/>
                <c:pt idx="0">
                  <c:v>Soil Loss, No-till</c:v>
                </c:pt>
              </c:strCache>
            </c:strRef>
          </c:tx>
          <c:invertIfNegative val="0"/>
          <c:cat>
            <c:strRef>
              <c:f>Sheet1!$A$145:$A$149</c:f>
              <c:strCache>
                <c:ptCount val="5"/>
                <c:pt idx="0">
                  <c:v>222 C</c:v>
                </c:pt>
                <c:pt idx="1">
                  <c:v>222 C2</c:v>
                </c:pt>
                <c:pt idx="2">
                  <c:v>24 D2</c:v>
                </c:pt>
                <c:pt idx="3">
                  <c:v>24 D3</c:v>
                </c:pt>
                <c:pt idx="4">
                  <c:v>Field Average</c:v>
                </c:pt>
              </c:strCache>
            </c:strRef>
          </c:cat>
          <c:val>
            <c:numRef>
              <c:f>Sheet1!$B$145:$B$149</c:f>
              <c:numCache>
                <c:formatCode>General</c:formatCode>
                <c:ptCount val="5"/>
                <c:pt idx="0">
                  <c:v>4.2</c:v>
                </c:pt>
                <c:pt idx="1">
                  <c:v>9.4</c:v>
                </c:pt>
                <c:pt idx="2">
                  <c:v>3.5</c:v>
                </c:pt>
                <c:pt idx="3">
                  <c:v>6.3</c:v>
                </c:pt>
                <c:pt idx="4">
                  <c:v>5.8500000000000005</c:v>
                </c:pt>
              </c:numCache>
            </c:numRef>
          </c:val>
        </c:ser>
        <c:ser>
          <c:idx val="1"/>
          <c:order val="1"/>
          <c:tx>
            <c:strRef>
              <c:f>Sheet1!$C$144</c:f>
              <c:strCache>
                <c:ptCount val="1"/>
                <c:pt idx="0">
                  <c:v>Soil Loss Conservation Till</c:v>
                </c:pt>
              </c:strCache>
            </c:strRef>
          </c:tx>
          <c:invertIfNegative val="0"/>
          <c:cat>
            <c:strRef>
              <c:f>Sheet1!$A$145:$A$149</c:f>
              <c:strCache>
                <c:ptCount val="5"/>
                <c:pt idx="0">
                  <c:v>222 C</c:v>
                </c:pt>
                <c:pt idx="1">
                  <c:v>222 C2</c:v>
                </c:pt>
                <c:pt idx="2">
                  <c:v>24 D2</c:v>
                </c:pt>
                <c:pt idx="3">
                  <c:v>24 D3</c:v>
                </c:pt>
                <c:pt idx="4">
                  <c:v>Field Average</c:v>
                </c:pt>
              </c:strCache>
            </c:strRef>
          </c:cat>
          <c:val>
            <c:numRef>
              <c:f>Sheet1!$C$145:$C$149</c:f>
              <c:numCache>
                <c:formatCode>General</c:formatCode>
                <c:ptCount val="5"/>
                <c:pt idx="0">
                  <c:v>13</c:v>
                </c:pt>
                <c:pt idx="1">
                  <c:v>26</c:v>
                </c:pt>
                <c:pt idx="2">
                  <c:v>14</c:v>
                </c:pt>
                <c:pt idx="3">
                  <c:v>16</c:v>
                </c:pt>
                <c:pt idx="4">
                  <c:v>17.25</c:v>
                </c:pt>
              </c:numCache>
            </c:numRef>
          </c:val>
        </c:ser>
        <c:dLbls>
          <c:showLegendKey val="0"/>
          <c:showVal val="0"/>
          <c:showCatName val="0"/>
          <c:showSerName val="0"/>
          <c:showPercent val="0"/>
          <c:showBubbleSize val="0"/>
        </c:dLbls>
        <c:gapWidth val="150"/>
        <c:axId val="94298880"/>
        <c:axId val="94300800"/>
      </c:barChart>
      <c:catAx>
        <c:axId val="94298880"/>
        <c:scaling>
          <c:orientation val="minMax"/>
        </c:scaling>
        <c:delete val="0"/>
        <c:axPos val="b"/>
        <c:title>
          <c:tx>
            <c:rich>
              <a:bodyPr/>
              <a:lstStyle/>
              <a:p>
                <a:pPr>
                  <a:defRPr/>
                </a:pPr>
                <a:r>
                  <a:rPr lang="en-US" sz="1200" dirty="0" smtClean="0"/>
                  <a:t>Soil Mapping Units</a:t>
                </a:r>
                <a:endParaRPr lang="en-US" sz="1200" dirty="0"/>
              </a:p>
            </c:rich>
          </c:tx>
          <c:overlay val="0"/>
        </c:title>
        <c:numFmt formatCode="General" sourceLinked="0"/>
        <c:majorTickMark val="out"/>
        <c:minorTickMark val="none"/>
        <c:tickLblPos val="nextTo"/>
        <c:crossAx val="94300800"/>
        <c:crosses val="autoZero"/>
        <c:auto val="1"/>
        <c:lblAlgn val="ctr"/>
        <c:lblOffset val="100"/>
        <c:noMultiLvlLbl val="0"/>
      </c:catAx>
      <c:valAx>
        <c:axId val="94300800"/>
        <c:scaling>
          <c:orientation val="minMax"/>
        </c:scaling>
        <c:delete val="0"/>
        <c:axPos val="l"/>
        <c:majorGridlines/>
        <c:title>
          <c:tx>
            <c:rich>
              <a:bodyPr rot="-5400000" vert="horz"/>
              <a:lstStyle/>
              <a:p>
                <a:pPr>
                  <a:defRPr/>
                </a:pPr>
                <a:r>
                  <a:rPr lang="en-US" sz="1400" dirty="0" smtClean="0"/>
                  <a:t>Tons/acre/year</a:t>
                </a:r>
                <a:endParaRPr lang="en-US" sz="1400" dirty="0"/>
              </a:p>
            </c:rich>
          </c:tx>
          <c:layout>
            <c:manualLayout>
              <c:xMode val="edge"/>
              <c:yMode val="edge"/>
              <c:x val="2.4374939243705648E-2"/>
              <c:y val="0.32114090959704938"/>
            </c:manualLayout>
          </c:layout>
          <c:overlay val="0"/>
        </c:title>
        <c:numFmt formatCode="General" sourceLinked="1"/>
        <c:majorTickMark val="out"/>
        <c:minorTickMark val="none"/>
        <c:tickLblPos val="nextTo"/>
        <c:crossAx val="94298880"/>
        <c:crosses val="autoZero"/>
        <c:crossBetween val="between"/>
      </c:valAx>
    </c:plotArea>
    <c:legend>
      <c:legendPos val="b"/>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manualLayout>
          <c:layoutTarget val="inner"/>
          <c:xMode val="edge"/>
          <c:yMode val="edge"/>
          <c:x val="9.2779114416253528E-2"/>
          <c:y val="0.1230337984067781"/>
          <c:w val="0.89024557694177109"/>
          <c:h val="0.72742920292858126"/>
        </c:manualLayout>
      </c:layout>
      <c:barChart>
        <c:barDir val="col"/>
        <c:grouping val="clustered"/>
        <c:varyColors val="0"/>
        <c:ser>
          <c:idx val="0"/>
          <c:order val="0"/>
          <c:tx>
            <c:strRef>
              <c:f>Sheet1!$S$146</c:f>
              <c:strCache>
                <c:ptCount val="1"/>
                <c:pt idx="0">
                  <c:v>Average example field soil loss</c:v>
                </c:pt>
              </c:strCache>
            </c:strRef>
          </c:tx>
          <c:invertIfNegative val="0"/>
          <c:cat>
            <c:strRef>
              <c:f>Sheet1!$R$147:$R$149</c:f>
              <c:strCache>
                <c:ptCount val="3"/>
                <c:pt idx="0">
                  <c:v>Pasture</c:v>
                </c:pt>
                <c:pt idx="1">
                  <c:v>No Till corn/soybeans</c:v>
                </c:pt>
                <c:pt idx="2">
                  <c:v>Concervation till, corn/soybeans</c:v>
                </c:pt>
              </c:strCache>
            </c:strRef>
          </c:cat>
          <c:val>
            <c:numRef>
              <c:f>Sheet1!$S$147:$S$149</c:f>
              <c:numCache>
                <c:formatCode>General</c:formatCode>
                <c:ptCount val="3"/>
                <c:pt idx="0">
                  <c:v>0.41</c:v>
                </c:pt>
                <c:pt idx="1">
                  <c:v>5.85</c:v>
                </c:pt>
                <c:pt idx="2">
                  <c:v>17.25</c:v>
                </c:pt>
              </c:numCache>
            </c:numRef>
          </c:val>
        </c:ser>
        <c:dLbls>
          <c:showLegendKey val="0"/>
          <c:showVal val="0"/>
          <c:showCatName val="0"/>
          <c:showSerName val="0"/>
          <c:showPercent val="0"/>
          <c:showBubbleSize val="0"/>
        </c:dLbls>
        <c:gapWidth val="150"/>
        <c:axId val="94331648"/>
        <c:axId val="94333568"/>
      </c:barChart>
      <c:catAx>
        <c:axId val="94331648"/>
        <c:scaling>
          <c:orientation val="minMax"/>
        </c:scaling>
        <c:delete val="1"/>
        <c:axPos val="b"/>
        <c:title>
          <c:tx>
            <c:rich>
              <a:bodyPr/>
              <a:lstStyle/>
              <a:p>
                <a:pPr>
                  <a:defRPr/>
                </a:pPr>
                <a:r>
                  <a:rPr lang="en-US" sz="1400" dirty="0" smtClean="0"/>
                  <a:t>Land Management System</a:t>
                </a:r>
                <a:endParaRPr lang="en-US" sz="1400" dirty="0"/>
              </a:p>
            </c:rich>
          </c:tx>
          <c:layout>
            <c:manualLayout>
              <c:xMode val="edge"/>
              <c:yMode val="edge"/>
              <c:x val="0.41792505103528732"/>
              <c:y val="0.94419444444444445"/>
            </c:manualLayout>
          </c:layout>
          <c:overlay val="0"/>
        </c:title>
        <c:numFmt formatCode="General" sourceLinked="0"/>
        <c:majorTickMark val="out"/>
        <c:minorTickMark val="none"/>
        <c:tickLblPos val="nextTo"/>
        <c:crossAx val="94333568"/>
        <c:crosses val="autoZero"/>
        <c:auto val="1"/>
        <c:lblAlgn val="ctr"/>
        <c:lblOffset val="100"/>
        <c:noMultiLvlLbl val="0"/>
      </c:catAx>
      <c:valAx>
        <c:axId val="94333568"/>
        <c:scaling>
          <c:orientation val="minMax"/>
        </c:scaling>
        <c:delete val="0"/>
        <c:axPos val="l"/>
        <c:majorGridlines/>
        <c:title>
          <c:tx>
            <c:rich>
              <a:bodyPr rot="-5400000" vert="horz"/>
              <a:lstStyle/>
              <a:p>
                <a:pPr>
                  <a:defRPr/>
                </a:pPr>
                <a:r>
                  <a:rPr lang="en-US" sz="1400" dirty="0" smtClean="0"/>
                  <a:t>Soil</a:t>
                </a:r>
                <a:r>
                  <a:rPr lang="en-US" sz="1400" baseline="0" dirty="0" smtClean="0"/>
                  <a:t> loss, t</a:t>
                </a:r>
                <a:r>
                  <a:rPr lang="en-US" sz="1400" dirty="0" smtClean="0"/>
                  <a:t>ons/acre/year</a:t>
                </a:r>
                <a:endParaRPr lang="en-US" sz="1400" dirty="0"/>
              </a:p>
            </c:rich>
          </c:tx>
          <c:layout>
            <c:manualLayout>
              <c:xMode val="edge"/>
              <c:yMode val="edge"/>
              <c:x val="4.6296296296296294E-3"/>
              <c:y val="0.29209930008748908"/>
            </c:manualLayout>
          </c:layout>
          <c:overlay val="0"/>
        </c:title>
        <c:numFmt formatCode="General" sourceLinked="1"/>
        <c:majorTickMark val="out"/>
        <c:minorTickMark val="none"/>
        <c:tickLblPos val="nextTo"/>
        <c:crossAx val="94331648"/>
        <c:crosses val="autoZero"/>
        <c:crossBetween val="between"/>
      </c:valAx>
    </c:plotArea>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[gerrishcharts.xlsx]Sheet1!$B$14:$B$15</c:f>
              <c:strCache>
                <c:ptCount val="1"/>
                <c:pt idx="0">
                  <c:v>  100</c:v>
                </c:pt>
              </c:strCache>
            </c:strRef>
          </c:tx>
          <c:invertIfNegative val="0"/>
          <c:cat>
            <c:strRef>
              <c:f>[gerrishcharts.xlsx]Sheet1!$A$16</c:f>
              <c:strCache>
                <c:ptCount val="1"/>
                <c:pt idx="0">
                  <c:v>Return per acre</c:v>
                </c:pt>
              </c:strCache>
            </c:strRef>
          </c:cat>
          <c:val>
            <c:numRef>
              <c:f>[gerrishcharts.xlsx]Sheet1!$B$16</c:f>
              <c:numCache>
                <c:formatCode>General</c:formatCode>
                <c:ptCount val="1"/>
                <c:pt idx="0">
                  <c:v>-74.56</c:v>
                </c:pt>
              </c:numCache>
            </c:numRef>
          </c:val>
        </c:ser>
        <c:ser>
          <c:idx val="1"/>
          <c:order val="1"/>
          <c:tx>
            <c:strRef>
              <c:f>[gerrishcharts.xlsx]Sheet1!$C$14:$C$15</c:f>
              <c:strCache>
                <c:ptCount val="1"/>
                <c:pt idx="0">
                  <c:v>  110</c:v>
                </c:pt>
              </c:strCache>
            </c:strRef>
          </c:tx>
          <c:invertIfNegative val="0"/>
          <c:cat>
            <c:strRef>
              <c:f>[gerrishcharts.xlsx]Sheet1!$A$16</c:f>
              <c:strCache>
                <c:ptCount val="1"/>
                <c:pt idx="0">
                  <c:v>Return per acre</c:v>
                </c:pt>
              </c:strCache>
            </c:strRef>
          </c:cat>
          <c:val>
            <c:numRef>
              <c:f>[gerrishcharts.xlsx]Sheet1!$C$16</c:f>
              <c:numCache>
                <c:formatCode>General</c:formatCode>
                <c:ptCount val="1"/>
                <c:pt idx="0">
                  <c:v>-40.24</c:v>
                </c:pt>
              </c:numCache>
            </c:numRef>
          </c:val>
        </c:ser>
        <c:ser>
          <c:idx val="2"/>
          <c:order val="2"/>
          <c:tx>
            <c:strRef>
              <c:f>[gerrishcharts.xlsx]Sheet1!$D$14:$D$15</c:f>
              <c:strCache>
                <c:ptCount val="1"/>
                <c:pt idx="0">
                  <c:v>  120</c:v>
                </c:pt>
              </c:strCache>
            </c:strRef>
          </c:tx>
          <c:invertIfNegative val="0"/>
          <c:cat>
            <c:strRef>
              <c:f>[gerrishcharts.xlsx]Sheet1!$A$16</c:f>
              <c:strCache>
                <c:ptCount val="1"/>
                <c:pt idx="0">
                  <c:v>Return per acre</c:v>
                </c:pt>
              </c:strCache>
            </c:strRef>
          </c:cat>
          <c:val>
            <c:numRef>
              <c:f>[gerrishcharts.xlsx]Sheet1!$D$16</c:f>
              <c:numCache>
                <c:formatCode>General</c:formatCode>
                <c:ptCount val="1"/>
                <c:pt idx="0">
                  <c:v>-5.92</c:v>
                </c:pt>
              </c:numCache>
            </c:numRef>
          </c:val>
        </c:ser>
        <c:ser>
          <c:idx val="3"/>
          <c:order val="3"/>
          <c:tx>
            <c:strRef>
              <c:f>[gerrishcharts.xlsx]Sheet1!$E$14:$E$15</c:f>
              <c:strCache>
                <c:ptCount val="1"/>
                <c:pt idx="0">
                  <c:v>  130</c:v>
                </c:pt>
              </c:strCache>
            </c:strRef>
          </c:tx>
          <c:invertIfNegative val="0"/>
          <c:cat>
            <c:strRef>
              <c:f>[gerrishcharts.xlsx]Sheet1!$A$16</c:f>
              <c:strCache>
                <c:ptCount val="1"/>
                <c:pt idx="0">
                  <c:v>Return per acre</c:v>
                </c:pt>
              </c:strCache>
            </c:strRef>
          </c:cat>
          <c:val>
            <c:numRef>
              <c:f>[gerrishcharts.xlsx]Sheet1!$E$16</c:f>
              <c:numCache>
                <c:formatCode>General</c:formatCode>
                <c:ptCount val="1"/>
                <c:pt idx="0">
                  <c:v>28.4</c:v>
                </c:pt>
              </c:numCache>
            </c:numRef>
          </c:val>
        </c:ser>
        <c:ser>
          <c:idx val="4"/>
          <c:order val="4"/>
          <c:tx>
            <c:strRef>
              <c:f>[gerrishcharts.xlsx]Sheet1!$F$14:$F$15</c:f>
              <c:strCache>
                <c:ptCount val="1"/>
                <c:pt idx="0">
                  <c:v>  140</c:v>
                </c:pt>
              </c:strCache>
            </c:strRef>
          </c:tx>
          <c:invertIfNegative val="0"/>
          <c:cat>
            <c:strRef>
              <c:f>[gerrishcharts.xlsx]Sheet1!$A$16</c:f>
              <c:strCache>
                <c:ptCount val="1"/>
                <c:pt idx="0">
                  <c:v>Return per acre</c:v>
                </c:pt>
              </c:strCache>
            </c:strRef>
          </c:cat>
          <c:val>
            <c:numRef>
              <c:f>[gerrishcharts.xlsx]Sheet1!$F$16</c:f>
              <c:numCache>
                <c:formatCode>General</c:formatCode>
                <c:ptCount val="1"/>
                <c:pt idx="0">
                  <c:v>62.72</c:v>
                </c:pt>
              </c:numCache>
            </c:numRef>
          </c:val>
        </c:ser>
        <c:dLbls>
          <c:showLegendKey val="0"/>
          <c:showVal val="0"/>
          <c:showCatName val="0"/>
          <c:showSerName val="0"/>
          <c:showPercent val="0"/>
          <c:showBubbleSize val="0"/>
        </c:dLbls>
        <c:gapWidth val="150"/>
        <c:axId val="94615040"/>
        <c:axId val="94616960"/>
      </c:barChart>
      <c:catAx>
        <c:axId val="94615040"/>
        <c:scaling>
          <c:orientation val="minMax"/>
        </c:scaling>
        <c:delete val="1"/>
        <c:axPos val="b"/>
        <c:title>
          <c:tx>
            <c:rich>
              <a:bodyPr/>
              <a:lstStyle/>
              <a:p>
                <a:pPr>
                  <a:defRPr/>
                </a:pPr>
                <a:r>
                  <a:rPr lang="en-US" sz="1400" dirty="0" smtClean="0"/>
                  <a:t>Corn Yield Levels in </a:t>
                </a:r>
                <a:r>
                  <a:rPr lang="en-US" sz="1400" dirty="0" err="1" smtClean="0"/>
                  <a:t>bu</a:t>
                </a:r>
                <a:r>
                  <a:rPr lang="en-US" sz="1400" dirty="0" smtClean="0"/>
                  <a:t>/ac</a:t>
                </a:r>
                <a:endParaRPr lang="en-US" sz="1400" dirty="0"/>
              </a:p>
            </c:rich>
          </c:tx>
          <c:overlay val="0"/>
        </c:title>
        <c:numFmt formatCode="General" sourceLinked="0"/>
        <c:majorTickMark val="out"/>
        <c:minorTickMark val="none"/>
        <c:tickLblPos val="nextTo"/>
        <c:crossAx val="94616960"/>
        <c:crosses val="autoZero"/>
        <c:auto val="1"/>
        <c:lblAlgn val="ctr"/>
        <c:lblOffset val="100"/>
        <c:noMultiLvlLbl val="0"/>
      </c:catAx>
      <c:valAx>
        <c:axId val="94616960"/>
        <c:scaling>
          <c:orientation val="minMax"/>
        </c:scaling>
        <c:delete val="0"/>
        <c:axPos val="l"/>
        <c:majorGridlines/>
        <c:title>
          <c:tx>
            <c:rich>
              <a:bodyPr rot="-5400000" vert="horz"/>
              <a:lstStyle/>
              <a:p>
                <a:pPr>
                  <a:defRPr/>
                </a:pPr>
                <a:r>
                  <a:rPr lang="en-US" sz="1400" dirty="0" smtClean="0"/>
                  <a:t>Return to land, $/acre</a:t>
                </a:r>
                <a:endParaRPr lang="en-US" sz="1400" dirty="0"/>
              </a:p>
            </c:rich>
          </c:tx>
          <c:overlay val="0"/>
        </c:title>
        <c:numFmt formatCode="General" sourceLinked="1"/>
        <c:majorTickMark val="out"/>
        <c:minorTickMark val="none"/>
        <c:tickLblPos val="nextTo"/>
        <c:crossAx val="94615040"/>
        <c:crosses val="autoZero"/>
        <c:crossBetween val="between"/>
      </c:valAx>
    </c:plotArea>
    <c:plotVisOnly val="1"/>
    <c:dispBlanksAs val="gap"/>
    <c:showDLblsOverMax val="0"/>
  </c:chart>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[gerrishcharts.xlsx]Sheet1!$B$17:$B$18</c:f>
              <c:strCache>
                <c:ptCount val="1"/>
                <c:pt idx="0">
                  <c:v>Feeder cattle price $2.15</c:v>
                </c:pt>
              </c:strCache>
            </c:strRef>
          </c:tx>
          <c:invertIfNegative val="0"/>
          <c:cat>
            <c:strRef>
              <c:f>[gerrishcharts.xlsx]Sheet1!$A$19</c:f>
              <c:strCache>
                <c:ptCount val="1"/>
                <c:pt idx="0">
                  <c:v>Return per acre</c:v>
                </c:pt>
              </c:strCache>
            </c:strRef>
          </c:cat>
          <c:val>
            <c:numRef>
              <c:f>[gerrishcharts.xlsx]Sheet1!$B$19</c:f>
              <c:numCache>
                <c:formatCode>"$"#,##0.00</c:formatCode>
                <c:ptCount val="1"/>
                <c:pt idx="0">
                  <c:v>113.52799999999999</c:v>
                </c:pt>
              </c:numCache>
            </c:numRef>
          </c:val>
        </c:ser>
        <c:ser>
          <c:idx val="1"/>
          <c:order val="1"/>
          <c:tx>
            <c:strRef>
              <c:f>[gerrishcharts.xlsx]Sheet1!$C$17:$C$18</c:f>
              <c:strCache>
                <c:ptCount val="1"/>
                <c:pt idx="0">
                  <c:v>Feeder cattle price $2.25</c:v>
                </c:pt>
              </c:strCache>
            </c:strRef>
          </c:tx>
          <c:invertIfNegative val="0"/>
          <c:cat>
            <c:strRef>
              <c:f>[gerrishcharts.xlsx]Sheet1!$A$19</c:f>
              <c:strCache>
                <c:ptCount val="1"/>
                <c:pt idx="0">
                  <c:v>Return per acre</c:v>
                </c:pt>
              </c:strCache>
            </c:strRef>
          </c:cat>
          <c:val>
            <c:numRef>
              <c:f>[gerrishcharts.xlsx]Sheet1!$C$19</c:f>
              <c:numCache>
                <c:formatCode>"$"#,##0.00</c:formatCode>
                <c:ptCount val="1"/>
                <c:pt idx="0">
                  <c:v>129.02000000000001</c:v>
                </c:pt>
              </c:numCache>
            </c:numRef>
          </c:val>
        </c:ser>
        <c:ser>
          <c:idx val="2"/>
          <c:order val="2"/>
          <c:tx>
            <c:strRef>
              <c:f>[gerrishcharts.xlsx]Sheet1!$D$17:$D$18</c:f>
              <c:strCache>
                <c:ptCount val="1"/>
                <c:pt idx="0">
                  <c:v>Feeder cattle price $2.35</c:v>
                </c:pt>
              </c:strCache>
            </c:strRef>
          </c:tx>
          <c:invertIfNegative val="0"/>
          <c:cat>
            <c:strRef>
              <c:f>[gerrishcharts.xlsx]Sheet1!$A$19</c:f>
              <c:strCache>
                <c:ptCount val="1"/>
                <c:pt idx="0">
                  <c:v>Return per acre</c:v>
                </c:pt>
              </c:strCache>
            </c:strRef>
          </c:cat>
          <c:val>
            <c:numRef>
              <c:f>[gerrishcharts.xlsx]Sheet1!$D$19</c:f>
              <c:numCache>
                <c:formatCode>"$"#,##0.00</c:formatCode>
                <c:ptCount val="1"/>
                <c:pt idx="0">
                  <c:v>144.4</c:v>
                </c:pt>
              </c:numCache>
            </c:numRef>
          </c:val>
        </c:ser>
        <c:ser>
          <c:idx val="3"/>
          <c:order val="3"/>
          <c:tx>
            <c:strRef>
              <c:f>[gerrishcharts.xlsx]Sheet1!$E$17:$E$18</c:f>
              <c:strCache>
                <c:ptCount val="1"/>
                <c:pt idx="0">
                  <c:v>Feeder cattle price $2.45</c:v>
                </c:pt>
              </c:strCache>
            </c:strRef>
          </c:tx>
          <c:invertIfNegative val="0"/>
          <c:cat>
            <c:strRef>
              <c:f>[gerrishcharts.xlsx]Sheet1!$A$19</c:f>
              <c:strCache>
                <c:ptCount val="1"/>
                <c:pt idx="0">
                  <c:v>Return per acre</c:v>
                </c:pt>
              </c:strCache>
            </c:strRef>
          </c:cat>
          <c:val>
            <c:numRef>
              <c:f>[gerrishcharts.xlsx]Sheet1!$E$19</c:f>
              <c:numCache>
                <c:formatCode>"$"#,##0.00</c:formatCode>
                <c:ptCount val="1"/>
                <c:pt idx="0">
                  <c:v>160.00399999999999</c:v>
                </c:pt>
              </c:numCache>
            </c:numRef>
          </c:val>
        </c:ser>
        <c:ser>
          <c:idx val="4"/>
          <c:order val="4"/>
          <c:tx>
            <c:strRef>
              <c:f>[gerrishcharts.xlsx]Sheet1!$F$17:$F$18</c:f>
              <c:strCache>
                <c:ptCount val="1"/>
                <c:pt idx="0">
                  <c:v>Feeder cattle price $2.55</c:v>
                </c:pt>
              </c:strCache>
            </c:strRef>
          </c:tx>
          <c:invertIfNegative val="0"/>
          <c:cat>
            <c:strRef>
              <c:f>[gerrishcharts.xlsx]Sheet1!$A$19</c:f>
              <c:strCache>
                <c:ptCount val="1"/>
                <c:pt idx="0">
                  <c:v>Return per acre</c:v>
                </c:pt>
              </c:strCache>
            </c:strRef>
          </c:cat>
          <c:val>
            <c:numRef>
              <c:f>[gerrishcharts.xlsx]Sheet1!$F$19</c:f>
              <c:numCache>
                <c:formatCode>"$"#,##0.00</c:formatCode>
                <c:ptCount val="1"/>
                <c:pt idx="0">
                  <c:v>175.49600000000001</c:v>
                </c:pt>
              </c:numCache>
            </c:numRef>
          </c:val>
        </c:ser>
        <c:dLbls>
          <c:showLegendKey val="0"/>
          <c:showVal val="0"/>
          <c:showCatName val="0"/>
          <c:showSerName val="0"/>
          <c:showPercent val="0"/>
          <c:showBubbleSize val="0"/>
        </c:dLbls>
        <c:gapWidth val="150"/>
        <c:axId val="94677632"/>
        <c:axId val="94679808"/>
      </c:barChart>
      <c:catAx>
        <c:axId val="94677632"/>
        <c:scaling>
          <c:orientation val="minMax"/>
        </c:scaling>
        <c:delete val="1"/>
        <c:axPos val="b"/>
        <c:title>
          <c:tx>
            <c:rich>
              <a:bodyPr/>
              <a:lstStyle/>
              <a:p>
                <a:pPr>
                  <a:defRPr/>
                </a:pPr>
                <a:r>
                  <a:rPr lang="en-US" sz="1400" dirty="0" smtClean="0"/>
                  <a:t>Feeder Cattle Prices in $/</a:t>
                </a:r>
                <a:r>
                  <a:rPr lang="en-US" sz="1400" dirty="0" err="1" smtClean="0"/>
                  <a:t>lb</a:t>
                </a:r>
                <a:r>
                  <a:rPr lang="en-US" sz="1400" baseline="0" dirty="0" smtClean="0"/>
                  <a:t> </a:t>
                </a:r>
                <a:r>
                  <a:rPr lang="en-US" sz="1400" baseline="0" dirty="0" err="1" smtClean="0"/>
                  <a:t>liveweight</a:t>
                </a:r>
                <a:endParaRPr lang="en-US" sz="1400" dirty="0"/>
              </a:p>
            </c:rich>
          </c:tx>
          <c:layout>
            <c:manualLayout>
              <c:xMode val="edge"/>
              <c:yMode val="edge"/>
              <c:x val="0.37840721298726548"/>
              <c:y val="0.93077587773194914"/>
            </c:manualLayout>
          </c:layout>
          <c:overlay val="0"/>
        </c:title>
        <c:numFmt formatCode="General" sourceLinked="0"/>
        <c:majorTickMark val="out"/>
        <c:minorTickMark val="none"/>
        <c:tickLblPos val="nextTo"/>
        <c:crossAx val="94679808"/>
        <c:crosses val="autoZero"/>
        <c:auto val="1"/>
        <c:lblAlgn val="ctr"/>
        <c:lblOffset val="100"/>
        <c:noMultiLvlLbl val="0"/>
      </c:catAx>
      <c:valAx>
        <c:axId val="94679808"/>
        <c:scaling>
          <c:orientation val="minMax"/>
        </c:scaling>
        <c:delete val="0"/>
        <c:axPos val="l"/>
        <c:majorGridlines/>
        <c:title>
          <c:tx>
            <c:rich>
              <a:bodyPr rot="-5400000" vert="horz"/>
              <a:lstStyle/>
              <a:p>
                <a:pPr>
                  <a:defRPr/>
                </a:pPr>
                <a:r>
                  <a:rPr lang="en-US" sz="1400" dirty="0" smtClean="0"/>
                  <a:t>Return to land, $/acre</a:t>
                </a:r>
                <a:endParaRPr lang="en-US" sz="1400" dirty="0"/>
              </a:p>
            </c:rich>
          </c:tx>
          <c:layout>
            <c:manualLayout>
              <c:xMode val="edge"/>
              <c:yMode val="edge"/>
              <c:x val="4.6296296296296294E-3"/>
              <c:y val="0.28796106254840653"/>
            </c:manualLayout>
          </c:layout>
          <c:overlay val="0"/>
        </c:title>
        <c:numFmt formatCode="&quot;$&quot;#,##0.00" sourceLinked="1"/>
        <c:majorTickMark val="out"/>
        <c:minorTickMark val="none"/>
        <c:tickLblPos val="nextTo"/>
        <c:crossAx val="94677632"/>
        <c:crosses val="autoZero"/>
        <c:crossBetween val="between"/>
      </c:valAx>
    </c:plotArea>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0.23148</cdr:x>
      <cdr:y>0.01818</cdr:y>
    </cdr:from>
    <cdr:to>
      <cdr:x>0.33333</cdr:x>
      <cdr:y>0.09091</cdr:y>
    </cdr:to>
    <cdr:sp macro="" textlink="">
      <cdr:nvSpPr>
        <cdr:cNvPr id="2" name="TextBox 1"/>
        <cdr:cNvSpPr txBox="1"/>
      </cdr:nvSpPr>
      <cdr:spPr>
        <a:xfrm xmlns:a="http://schemas.openxmlformats.org/drawingml/2006/main">
          <a:off x="1905000" y="76199"/>
          <a:ext cx="8382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0.40741</cdr:x>
      <cdr:y>0.14545</cdr:y>
    </cdr:from>
    <cdr:to>
      <cdr:x>0.48148</cdr:x>
      <cdr:y>0.21818</cdr:y>
    </cdr:to>
    <cdr:sp macro="" textlink="">
      <cdr:nvSpPr>
        <cdr:cNvPr id="3" name="TextBox 2"/>
        <cdr:cNvSpPr txBox="1"/>
      </cdr:nvSpPr>
      <cdr:spPr>
        <a:xfrm xmlns:a="http://schemas.openxmlformats.org/drawingml/2006/main">
          <a:off x="3352800" y="609599"/>
          <a:ext cx="6096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smtClean="0"/>
            <a:t>2002</a:t>
          </a:r>
          <a:endParaRPr lang="en-US" sz="1400" dirty="0"/>
        </a:p>
      </cdr:txBody>
    </cdr:sp>
  </cdr:relSizeAnchor>
  <cdr:relSizeAnchor xmlns:cdr="http://schemas.openxmlformats.org/drawingml/2006/chartDrawing">
    <cdr:from>
      <cdr:x>0.25926</cdr:x>
      <cdr:y>0.03636</cdr:y>
    </cdr:from>
    <cdr:to>
      <cdr:x>0.33333</cdr:x>
      <cdr:y>0.10909</cdr:y>
    </cdr:to>
    <cdr:sp macro="" textlink="">
      <cdr:nvSpPr>
        <cdr:cNvPr id="4" name="TextBox 3"/>
        <cdr:cNvSpPr txBox="1"/>
      </cdr:nvSpPr>
      <cdr:spPr>
        <a:xfrm xmlns:a="http://schemas.openxmlformats.org/drawingml/2006/main">
          <a:off x="2133600" y="152399"/>
          <a:ext cx="6096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smtClean="0"/>
            <a:t>1997</a:t>
          </a:r>
          <a:endParaRPr lang="en-US" sz="1400" dirty="0"/>
        </a:p>
      </cdr:txBody>
    </cdr:sp>
  </cdr:relSizeAnchor>
  <cdr:relSizeAnchor xmlns:cdr="http://schemas.openxmlformats.org/drawingml/2006/chartDrawing">
    <cdr:from>
      <cdr:x>0.56481</cdr:x>
      <cdr:y>0.45455</cdr:y>
    </cdr:from>
    <cdr:to>
      <cdr:x>0.63889</cdr:x>
      <cdr:y>0.52727</cdr:y>
    </cdr:to>
    <cdr:sp macro="" textlink="">
      <cdr:nvSpPr>
        <cdr:cNvPr id="5" name="TextBox 4"/>
        <cdr:cNvSpPr txBox="1"/>
      </cdr:nvSpPr>
      <cdr:spPr>
        <a:xfrm xmlns:a="http://schemas.openxmlformats.org/drawingml/2006/main">
          <a:off x="4648200" y="1904999"/>
          <a:ext cx="6096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smtClean="0"/>
            <a:t>2007</a:t>
          </a:r>
          <a:endParaRPr lang="en-US" sz="1400" dirty="0"/>
        </a:p>
      </cdr:txBody>
    </cdr:sp>
  </cdr:relSizeAnchor>
  <cdr:relSizeAnchor xmlns:cdr="http://schemas.openxmlformats.org/drawingml/2006/chartDrawing">
    <cdr:from>
      <cdr:x>0.7037</cdr:x>
      <cdr:y>0.54545</cdr:y>
    </cdr:from>
    <cdr:to>
      <cdr:x>0.77778</cdr:x>
      <cdr:y>0.61818</cdr:y>
    </cdr:to>
    <cdr:sp macro="" textlink="">
      <cdr:nvSpPr>
        <cdr:cNvPr id="6" name="TextBox 5"/>
        <cdr:cNvSpPr txBox="1"/>
      </cdr:nvSpPr>
      <cdr:spPr>
        <a:xfrm xmlns:a="http://schemas.openxmlformats.org/drawingml/2006/main">
          <a:off x="5791200" y="2285999"/>
          <a:ext cx="6096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smtClean="0"/>
            <a:t>2012</a:t>
          </a:r>
          <a:endParaRPr lang="en-US" sz="1400" dirty="0"/>
        </a:p>
      </cdr:txBody>
    </cdr:sp>
  </cdr:relSizeAnchor>
</c:userShapes>
</file>

<file path=ppt/drawings/drawing2.xml><?xml version="1.0" encoding="utf-8"?>
<c:userShapes xmlns:c="http://schemas.openxmlformats.org/drawingml/2006/chart">
  <cdr:relSizeAnchor xmlns:cdr="http://schemas.openxmlformats.org/drawingml/2006/chartDrawing">
    <cdr:from>
      <cdr:x>0.27778</cdr:x>
      <cdr:y>0.10909</cdr:y>
    </cdr:from>
    <cdr:to>
      <cdr:x>0.35185</cdr:x>
      <cdr:y>0.18182</cdr:y>
    </cdr:to>
    <cdr:sp macro="" textlink="">
      <cdr:nvSpPr>
        <cdr:cNvPr id="2" name="TextBox 1"/>
        <cdr:cNvSpPr txBox="1"/>
      </cdr:nvSpPr>
      <cdr:spPr>
        <a:xfrm xmlns:a="http://schemas.openxmlformats.org/drawingml/2006/main">
          <a:off x="2286000" y="457199"/>
          <a:ext cx="6096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smtClean="0"/>
            <a:t>1997</a:t>
          </a:r>
          <a:endParaRPr lang="en-US" sz="1400" dirty="0"/>
        </a:p>
      </cdr:txBody>
    </cdr:sp>
  </cdr:relSizeAnchor>
  <cdr:relSizeAnchor xmlns:cdr="http://schemas.openxmlformats.org/drawingml/2006/chartDrawing">
    <cdr:from>
      <cdr:x>0.42804</cdr:x>
      <cdr:y>0.36364</cdr:y>
    </cdr:from>
    <cdr:to>
      <cdr:x>0.50212</cdr:x>
      <cdr:y>0.43636</cdr:y>
    </cdr:to>
    <cdr:sp macro="" textlink="">
      <cdr:nvSpPr>
        <cdr:cNvPr id="3" name="TextBox 2"/>
        <cdr:cNvSpPr txBox="1"/>
      </cdr:nvSpPr>
      <cdr:spPr>
        <a:xfrm xmlns:a="http://schemas.openxmlformats.org/drawingml/2006/main">
          <a:off x="3522617" y="1523999"/>
          <a:ext cx="6096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smtClean="0"/>
            <a:t>2002</a:t>
          </a:r>
          <a:endParaRPr lang="en-US" sz="1400" dirty="0"/>
        </a:p>
      </cdr:txBody>
    </cdr:sp>
  </cdr:relSizeAnchor>
  <cdr:relSizeAnchor xmlns:cdr="http://schemas.openxmlformats.org/drawingml/2006/chartDrawing">
    <cdr:from>
      <cdr:x>0.58333</cdr:x>
      <cdr:y>0.54545</cdr:y>
    </cdr:from>
    <cdr:to>
      <cdr:x>0.65741</cdr:x>
      <cdr:y>0.61818</cdr:y>
    </cdr:to>
    <cdr:sp macro="" textlink="">
      <cdr:nvSpPr>
        <cdr:cNvPr id="4" name="TextBox 3"/>
        <cdr:cNvSpPr txBox="1"/>
      </cdr:nvSpPr>
      <cdr:spPr>
        <a:xfrm xmlns:a="http://schemas.openxmlformats.org/drawingml/2006/main">
          <a:off x="4800600" y="2285999"/>
          <a:ext cx="6096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smtClean="0"/>
            <a:t>2007</a:t>
          </a:r>
          <a:endParaRPr lang="en-US" sz="1400" dirty="0"/>
        </a:p>
      </cdr:txBody>
    </cdr:sp>
  </cdr:relSizeAnchor>
  <cdr:relSizeAnchor xmlns:cdr="http://schemas.openxmlformats.org/drawingml/2006/chartDrawing">
    <cdr:from>
      <cdr:x>0.75</cdr:x>
      <cdr:y>0.74545</cdr:y>
    </cdr:from>
    <cdr:to>
      <cdr:x>0.82407</cdr:x>
      <cdr:y>0.81818</cdr:y>
    </cdr:to>
    <cdr:sp macro="" textlink="">
      <cdr:nvSpPr>
        <cdr:cNvPr id="5" name="TextBox 4"/>
        <cdr:cNvSpPr txBox="1"/>
      </cdr:nvSpPr>
      <cdr:spPr>
        <a:xfrm xmlns:a="http://schemas.openxmlformats.org/drawingml/2006/main">
          <a:off x="6172200" y="3124199"/>
          <a:ext cx="6096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smtClean="0"/>
            <a:t>2012</a:t>
          </a:r>
          <a:endParaRPr lang="en-US" sz="1400" dirty="0"/>
        </a:p>
      </cdr:txBody>
    </cdr:sp>
  </cdr:relSizeAnchor>
</c:userShapes>
</file>

<file path=ppt/drawings/drawing3.xml><?xml version="1.0" encoding="utf-8"?>
<c:userShapes xmlns:c="http://schemas.openxmlformats.org/drawingml/2006/chart">
  <cdr:relSizeAnchor xmlns:cdr="http://schemas.openxmlformats.org/drawingml/2006/chartDrawing">
    <cdr:from>
      <cdr:x>0.84259</cdr:x>
      <cdr:y>0.55769</cdr:y>
    </cdr:from>
    <cdr:to>
      <cdr:x>0.99074</cdr:x>
      <cdr:y>0.65385</cdr:y>
    </cdr:to>
    <cdr:sp macro="" textlink="">
      <cdr:nvSpPr>
        <cdr:cNvPr id="2" name="TextBox 1"/>
        <cdr:cNvSpPr txBox="1"/>
      </cdr:nvSpPr>
      <cdr:spPr>
        <a:xfrm xmlns:a="http://schemas.openxmlformats.org/drawingml/2006/main">
          <a:off x="6934200" y="2209800"/>
          <a:ext cx="12192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0.82407</cdr:x>
      <cdr:y>0.53846</cdr:y>
    </cdr:from>
    <cdr:to>
      <cdr:x>0.94444</cdr:x>
      <cdr:y>0.61538</cdr:y>
    </cdr:to>
    <cdr:sp macro="" textlink="">
      <cdr:nvSpPr>
        <cdr:cNvPr id="3" name="TextBox 2"/>
        <cdr:cNvSpPr txBox="1"/>
      </cdr:nvSpPr>
      <cdr:spPr>
        <a:xfrm xmlns:a="http://schemas.openxmlformats.org/drawingml/2006/main">
          <a:off x="6781800" y="2133600"/>
          <a:ext cx="9906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t>i</a:t>
          </a:r>
          <a:r>
            <a:rPr lang="en-US" sz="1200" dirty="0" smtClean="0"/>
            <a:t>n </a:t>
          </a:r>
          <a:r>
            <a:rPr lang="en-US" sz="1200" dirty="0" err="1" smtClean="0"/>
            <a:t>bu</a:t>
          </a:r>
          <a:r>
            <a:rPr lang="en-US" sz="1200" dirty="0" smtClean="0"/>
            <a:t>/ac</a:t>
          </a:r>
          <a:endParaRPr lang="en-US" sz="1200" dirty="0"/>
        </a:p>
      </cdr:txBody>
    </cdr:sp>
  </cdr:relSizeAnchor>
  <cdr:relSizeAnchor xmlns:cdr="http://schemas.openxmlformats.org/drawingml/2006/chartDrawing">
    <cdr:from>
      <cdr:x>0.82407</cdr:x>
      <cdr:y>0.28846</cdr:y>
    </cdr:from>
    <cdr:to>
      <cdr:x>0.9537</cdr:x>
      <cdr:y>0.46154</cdr:y>
    </cdr:to>
    <cdr:sp macro="" textlink="">
      <cdr:nvSpPr>
        <cdr:cNvPr id="4" name="TextBox 3"/>
        <cdr:cNvSpPr txBox="1"/>
      </cdr:nvSpPr>
      <cdr:spPr>
        <a:xfrm xmlns:a="http://schemas.openxmlformats.org/drawingml/2006/main">
          <a:off x="6781800" y="1143000"/>
          <a:ext cx="1066800" cy="685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smtClean="0"/>
            <a:t>Corn Suitability Rating: </a:t>
          </a:r>
          <a:endParaRPr lang="en-US" sz="1200" dirty="0"/>
        </a:p>
      </cdr:txBody>
    </cdr:sp>
  </cdr:relSizeAnchor>
</c:userShapes>
</file>

<file path=ppt/drawings/drawing4.xml><?xml version="1.0" encoding="utf-8"?>
<c:userShapes xmlns:c="http://schemas.openxmlformats.org/drawingml/2006/chart">
  <cdr:relSizeAnchor xmlns:cdr="http://schemas.openxmlformats.org/drawingml/2006/chartDrawing">
    <cdr:from>
      <cdr:x>0.19444</cdr:x>
      <cdr:y>0.86667</cdr:y>
    </cdr:from>
    <cdr:to>
      <cdr:x>0.28704</cdr:x>
      <cdr:y>0.93684</cdr:y>
    </cdr:to>
    <cdr:sp macro="" textlink="">
      <cdr:nvSpPr>
        <cdr:cNvPr id="2" name="TextBox 1"/>
        <cdr:cNvSpPr txBox="1"/>
      </cdr:nvSpPr>
      <cdr:spPr>
        <a:xfrm xmlns:a="http://schemas.openxmlformats.org/drawingml/2006/main">
          <a:off x="1600200" y="3962400"/>
          <a:ext cx="762000" cy="32084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smtClean="0"/>
            <a:t>Pasture</a:t>
          </a:r>
          <a:endParaRPr lang="en-US" sz="1400" dirty="0"/>
        </a:p>
      </cdr:txBody>
    </cdr:sp>
  </cdr:relSizeAnchor>
  <cdr:relSizeAnchor xmlns:cdr="http://schemas.openxmlformats.org/drawingml/2006/chartDrawing">
    <cdr:from>
      <cdr:x>0.43519</cdr:x>
      <cdr:y>0.86667</cdr:y>
    </cdr:from>
    <cdr:to>
      <cdr:x>0.64815</cdr:x>
      <cdr:y>0.93684</cdr:y>
    </cdr:to>
    <cdr:sp macro="" textlink="">
      <cdr:nvSpPr>
        <cdr:cNvPr id="3" name="TextBox 2"/>
        <cdr:cNvSpPr txBox="1"/>
      </cdr:nvSpPr>
      <cdr:spPr>
        <a:xfrm xmlns:a="http://schemas.openxmlformats.org/drawingml/2006/main">
          <a:off x="3581400" y="3962400"/>
          <a:ext cx="1752600" cy="32084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smtClean="0"/>
            <a:t>No till corn/soybeans</a:t>
          </a:r>
          <a:endParaRPr lang="en-US" sz="1400" dirty="0"/>
        </a:p>
      </cdr:txBody>
    </cdr:sp>
  </cdr:relSizeAnchor>
  <cdr:relSizeAnchor xmlns:cdr="http://schemas.openxmlformats.org/drawingml/2006/chartDrawing">
    <cdr:from>
      <cdr:x>0.72222</cdr:x>
      <cdr:y>0.91228</cdr:y>
    </cdr:from>
    <cdr:to>
      <cdr:x>0.96193</cdr:x>
      <cdr:y>0.96491</cdr:y>
    </cdr:to>
    <cdr:sp macro="" textlink="">
      <cdr:nvSpPr>
        <cdr:cNvPr id="4" name="TextBox 3"/>
        <cdr:cNvSpPr txBox="1"/>
      </cdr:nvSpPr>
      <cdr:spPr>
        <a:xfrm xmlns:a="http://schemas.openxmlformats.org/drawingml/2006/main">
          <a:off x="5943600" y="3962400"/>
          <a:ext cx="1972735"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0.75926</cdr:x>
      <cdr:y>0.85</cdr:y>
    </cdr:from>
    <cdr:to>
      <cdr:x>0.94444</cdr:x>
      <cdr:y>0.96491</cdr:y>
    </cdr:to>
    <cdr:sp macro="" textlink="">
      <cdr:nvSpPr>
        <cdr:cNvPr id="5" name="TextBox 4"/>
        <cdr:cNvSpPr txBox="1"/>
      </cdr:nvSpPr>
      <cdr:spPr>
        <a:xfrm xmlns:a="http://schemas.openxmlformats.org/drawingml/2006/main">
          <a:off x="6248400" y="3886200"/>
          <a:ext cx="1524000" cy="52537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smtClean="0"/>
            <a:t>Conservation till corn/soybeans</a:t>
          </a:r>
          <a:endParaRPr lang="en-US" sz="1400" dirty="0"/>
        </a:p>
      </cdr:txBody>
    </cdr:sp>
  </cdr:relSizeAnchor>
</c:userShapes>
</file>

<file path=ppt/drawings/drawing5.xml><?xml version="1.0" encoding="utf-8"?>
<c:userShapes xmlns:c="http://schemas.openxmlformats.org/drawingml/2006/chart">
  <cdr:relSizeAnchor xmlns:cdr="http://schemas.openxmlformats.org/drawingml/2006/chartDrawing">
    <cdr:from>
      <cdr:x>0.56481</cdr:x>
      <cdr:y>0.79797</cdr:y>
    </cdr:from>
    <cdr:to>
      <cdr:x>0.67593</cdr:x>
      <cdr:y>1</cdr:y>
    </cdr:to>
    <cdr:sp macro="" textlink="">
      <cdr:nvSpPr>
        <cdr:cNvPr id="2" name="TextBox 1"/>
        <cdr:cNvSpPr txBox="1"/>
      </cdr:nvSpPr>
      <cdr:spPr>
        <a:xfrm xmlns:a="http://schemas.openxmlformats.org/drawingml/2006/main">
          <a:off x="4648200" y="42672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0.23148</cdr:x>
      <cdr:y>0.35356</cdr:y>
    </cdr:from>
    <cdr:to>
      <cdr:x>0.2963</cdr:x>
      <cdr:y>0.40407</cdr:y>
    </cdr:to>
    <cdr:sp macro="" textlink="">
      <cdr:nvSpPr>
        <cdr:cNvPr id="3" name="TextBox 2"/>
        <cdr:cNvSpPr txBox="1"/>
      </cdr:nvSpPr>
      <cdr:spPr>
        <a:xfrm xmlns:a="http://schemas.openxmlformats.org/drawingml/2006/main">
          <a:off x="1905000" y="1600200"/>
          <a:ext cx="533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smtClean="0"/>
            <a:t>100</a:t>
          </a:r>
          <a:endParaRPr lang="en-US" sz="1400" dirty="0"/>
        </a:p>
      </cdr:txBody>
    </cdr:sp>
  </cdr:relSizeAnchor>
  <cdr:relSizeAnchor xmlns:cdr="http://schemas.openxmlformats.org/drawingml/2006/chartDrawing">
    <cdr:from>
      <cdr:x>0.37037</cdr:x>
      <cdr:y>0.35356</cdr:y>
    </cdr:from>
    <cdr:to>
      <cdr:x>0.42593</cdr:x>
      <cdr:y>0.4209</cdr:y>
    </cdr:to>
    <cdr:sp macro="" textlink="">
      <cdr:nvSpPr>
        <cdr:cNvPr id="4" name="TextBox 3"/>
        <cdr:cNvSpPr txBox="1"/>
      </cdr:nvSpPr>
      <cdr:spPr>
        <a:xfrm xmlns:a="http://schemas.openxmlformats.org/drawingml/2006/main">
          <a:off x="3048000" y="1600200"/>
          <a:ext cx="4572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smtClean="0"/>
            <a:t>110</a:t>
          </a:r>
          <a:endParaRPr lang="en-US" sz="1400" dirty="0"/>
        </a:p>
      </cdr:txBody>
    </cdr:sp>
  </cdr:relSizeAnchor>
  <cdr:relSizeAnchor xmlns:cdr="http://schemas.openxmlformats.org/drawingml/2006/chartDrawing">
    <cdr:from>
      <cdr:x>0.5</cdr:x>
      <cdr:y>0.35356</cdr:y>
    </cdr:from>
    <cdr:to>
      <cdr:x>0.56481</cdr:x>
      <cdr:y>0.40407</cdr:y>
    </cdr:to>
    <cdr:sp macro="" textlink="">
      <cdr:nvSpPr>
        <cdr:cNvPr id="5" name="TextBox 4"/>
        <cdr:cNvSpPr txBox="1"/>
      </cdr:nvSpPr>
      <cdr:spPr>
        <a:xfrm xmlns:a="http://schemas.openxmlformats.org/drawingml/2006/main">
          <a:off x="4114800" y="1600200"/>
          <a:ext cx="533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smtClean="0"/>
            <a:t>120</a:t>
          </a:r>
          <a:endParaRPr lang="en-US" sz="1400" dirty="0"/>
        </a:p>
      </cdr:txBody>
    </cdr:sp>
  </cdr:relSizeAnchor>
  <cdr:relSizeAnchor xmlns:cdr="http://schemas.openxmlformats.org/drawingml/2006/chartDrawing">
    <cdr:from>
      <cdr:x>0.63889</cdr:x>
      <cdr:y>0.21887</cdr:y>
    </cdr:from>
    <cdr:to>
      <cdr:x>0.7037</cdr:x>
      <cdr:y>0.26938</cdr:y>
    </cdr:to>
    <cdr:sp macro="" textlink="">
      <cdr:nvSpPr>
        <cdr:cNvPr id="6" name="TextBox 5"/>
        <cdr:cNvSpPr txBox="1"/>
      </cdr:nvSpPr>
      <cdr:spPr>
        <a:xfrm xmlns:a="http://schemas.openxmlformats.org/drawingml/2006/main">
          <a:off x="5257800" y="990600"/>
          <a:ext cx="533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smtClean="0"/>
            <a:t>130</a:t>
          </a:r>
          <a:endParaRPr lang="en-US" sz="1400" dirty="0"/>
        </a:p>
      </cdr:txBody>
    </cdr:sp>
  </cdr:relSizeAnchor>
  <cdr:relSizeAnchor xmlns:cdr="http://schemas.openxmlformats.org/drawingml/2006/chartDrawing">
    <cdr:from>
      <cdr:x>0.78114</cdr:x>
      <cdr:y>0.05051</cdr:y>
    </cdr:from>
    <cdr:to>
      <cdr:x>0.84595</cdr:x>
      <cdr:y>0.10102</cdr:y>
    </cdr:to>
    <cdr:sp macro="" textlink="">
      <cdr:nvSpPr>
        <cdr:cNvPr id="7" name="TextBox 6"/>
        <cdr:cNvSpPr txBox="1"/>
      </cdr:nvSpPr>
      <cdr:spPr>
        <a:xfrm xmlns:a="http://schemas.openxmlformats.org/drawingml/2006/main">
          <a:off x="6428447" y="228600"/>
          <a:ext cx="533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smtClean="0"/>
            <a:t>140</a:t>
          </a:r>
          <a:endParaRPr lang="en-US" sz="1400" dirty="0"/>
        </a:p>
      </cdr:txBody>
    </cdr:sp>
  </cdr:relSizeAnchor>
</c:userShapes>
</file>

<file path=ppt/drawings/drawing6.xml><?xml version="1.0" encoding="utf-8"?>
<c:userShapes xmlns:c="http://schemas.openxmlformats.org/drawingml/2006/chart">
  <cdr:relSizeAnchor xmlns:cdr="http://schemas.openxmlformats.org/drawingml/2006/chartDrawing">
    <cdr:from>
      <cdr:x>0.25</cdr:x>
      <cdr:y>0.32759</cdr:y>
    </cdr:from>
    <cdr:to>
      <cdr:x>0.32407</cdr:x>
      <cdr:y>0.41379</cdr:y>
    </cdr:to>
    <cdr:sp macro="" textlink="">
      <cdr:nvSpPr>
        <cdr:cNvPr id="2" name="TextBox 1"/>
        <cdr:cNvSpPr txBox="1"/>
      </cdr:nvSpPr>
      <cdr:spPr>
        <a:xfrm xmlns:a="http://schemas.openxmlformats.org/drawingml/2006/main">
          <a:off x="2057400" y="1447800"/>
          <a:ext cx="6096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smtClean="0"/>
            <a:t>$2.15</a:t>
          </a:r>
          <a:endParaRPr lang="en-US" sz="1400" dirty="0"/>
        </a:p>
      </cdr:txBody>
    </cdr:sp>
  </cdr:relSizeAnchor>
  <cdr:relSizeAnchor xmlns:cdr="http://schemas.openxmlformats.org/drawingml/2006/chartDrawing">
    <cdr:from>
      <cdr:x>0.37963</cdr:x>
      <cdr:y>0.27586</cdr:y>
    </cdr:from>
    <cdr:to>
      <cdr:x>0.46296</cdr:x>
      <cdr:y>0.34483</cdr:y>
    </cdr:to>
    <cdr:sp macro="" textlink="">
      <cdr:nvSpPr>
        <cdr:cNvPr id="3" name="TextBox 2"/>
        <cdr:cNvSpPr txBox="1"/>
      </cdr:nvSpPr>
      <cdr:spPr>
        <a:xfrm xmlns:a="http://schemas.openxmlformats.org/drawingml/2006/main">
          <a:off x="3124200" y="1219200"/>
          <a:ext cx="6858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smtClean="0"/>
            <a:t>$2.25</a:t>
          </a:r>
          <a:endParaRPr lang="en-US" sz="1400" dirty="0"/>
        </a:p>
      </cdr:txBody>
    </cdr:sp>
  </cdr:relSizeAnchor>
  <cdr:relSizeAnchor xmlns:cdr="http://schemas.openxmlformats.org/drawingml/2006/chartDrawing">
    <cdr:from>
      <cdr:x>0.51852</cdr:x>
      <cdr:y>0.2069</cdr:y>
    </cdr:from>
    <cdr:to>
      <cdr:x>0.59259</cdr:x>
      <cdr:y>0.2931</cdr:y>
    </cdr:to>
    <cdr:sp macro="" textlink="">
      <cdr:nvSpPr>
        <cdr:cNvPr id="4" name="TextBox 3"/>
        <cdr:cNvSpPr txBox="1"/>
      </cdr:nvSpPr>
      <cdr:spPr>
        <a:xfrm xmlns:a="http://schemas.openxmlformats.org/drawingml/2006/main">
          <a:off x="4267200" y="914400"/>
          <a:ext cx="6096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smtClean="0"/>
            <a:t>$2.35</a:t>
          </a:r>
          <a:endParaRPr lang="en-US" sz="1400" dirty="0"/>
        </a:p>
      </cdr:txBody>
    </cdr:sp>
  </cdr:relSizeAnchor>
  <cdr:relSizeAnchor xmlns:cdr="http://schemas.openxmlformats.org/drawingml/2006/chartDrawing">
    <cdr:from>
      <cdr:x>0.64815</cdr:x>
      <cdr:y>0.12069</cdr:y>
    </cdr:from>
    <cdr:to>
      <cdr:x>0.72222</cdr:x>
      <cdr:y>0.18966</cdr:y>
    </cdr:to>
    <cdr:sp macro="" textlink="">
      <cdr:nvSpPr>
        <cdr:cNvPr id="5" name="TextBox 4"/>
        <cdr:cNvSpPr txBox="1"/>
      </cdr:nvSpPr>
      <cdr:spPr>
        <a:xfrm xmlns:a="http://schemas.openxmlformats.org/drawingml/2006/main">
          <a:off x="5334000" y="533400"/>
          <a:ext cx="6096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smtClean="0"/>
            <a:t>$2.45</a:t>
          </a:r>
          <a:endParaRPr lang="en-US" sz="1400" dirty="0"/>
        </a:p>
      </cdr:txBody>
    </cdr:sp>
  </cdr:relSizeAnchor>
  <cdr:relSizeAnchor xmlns:cdr="http://schemas.openxmlformats.org/drawingml/2006/chartDrawing">
    <cdr:from>
      <cdr:x>0.77778</cdr:x>
      <cdr:y>0.05172</cdr:y>
    </cdr:from>
    <cdr:to>
      <cdr:x>0.85185</cdr:x>
      <cdr:y>0.12069</cdr:y>
    </cdr:to>
    <cdr:sp macro="" textlink="">
      <cdr:nvSpPr>
        <cdr:cNvPr id="6" name="TextBox 5"/>
        <cdr:cNvSpPr txBox="1"/>
      </cdr:nvSpPr>
      <cdr:spPr>
        <a:xfrm xmlns:a="http://schemas.openxmlformats.org/drawingml/2006/main">
          <a:off x="6400800" y="228600"/>
          <a:ext cx="6096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smtClean="0"/>
            <a:t>$2.55</a:t>
          </a:r>
          <a:endParaRPr lang="en-US" sz="14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1963"/>
          </a:xfrm>
          <a:prstGeom prst="rect">
            <a:avLst/>
          </a:prstGeom>
        </p:spPr>
        <p:txBody>
          <a:bodyPr vert="horz" lIns="91440" tIns="45720" rIns="91440" bIns="45720" rtlCol="0"/>
          <a:lstStyle>
            <a:lvl1pPr algn="r">
              <a:defRPr sz="1200"/>
            </a:lvl1pPr>
          </a:lstStyle>
          <a:p>
            <a:fld id="{3F163BAB-7924-4D37-A8ED-98403C2F6BC5}" type="datetimeFigureOut">
              <a:rPr lang="en-US" smtClean="0"/>
              <a:t>8/7/2015</a:t>
            </a:fld>
            <a:endParaRPr lang="en-US"/>
          </a:p>
        </p:txBody>
      </p:sp>
      <p:sp>
        <p:nvSpPr>
          <p:cNvPr id="4" name="Slide Image Placeholder 3"/>
          <p:cNvSpPr>
            <a:spLocks noGrp="1" noRot="1" noChangeAspect="1"/>
          </p:cNvSpPr>
          <p:nvPr>
            <p:ph type="sldImg" idx="2"/>
          </p:nvPr>
        </p:nvSpPr>
        <p:spPr>
          <a:xfrm>
            <a:off x="1198563" y="692150"/>
            <a:ext cx="4613275" cy="34591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381500"/>
            <a:ext cx="5607050" cy="41497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9825"/>
            <a:ext cx="3038475" cy="4619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759825"/>
            <a:ext cx="3038475" cy="461963"/>
          </a:xfrm>
          <a:prstGeom prst="rect">
            <a:avLst/>
          </a:prstGeom>
        </p:spPr>
        <p:txBody>
          <a:bodyPr vert="horz" lIns="91440" tIns="45720" rIns="91440" bIns="45720" rtlCol="0" anchor="b"/>
          <a:lstStyle>
            <a:lvl1pPr algn="r">
              <a:defRPr sz="1200"/>
            </a:lvl1pPr>
          </a:lstStyle>
          <a:p>
            <a:fld id="{E1868155-7B56-4F48-B1AB-C37582FA9FA9}" type="slidenum">
              <a:rPr lang="en-US" smtClean="0"/>
              <a:t>‹#›</a:t>
            </a:fld>
            <a:endParaRPr lang="en-US"/>
          </a:p>
        </p:txBody>
      </p:sp>
    </p:spTree>
    <p:extLst>
      <p:ext uri="{BB962C8B-B14F-4D97-AF65-F5344CB8AC3E}">
        <p14:creationId xmlns:p14="http://schemas.microsoft.com/office/powerpoint/2010/main" val="3220279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371600" y="1143000"/>
            <a:ext cx="4114800" cy="3086100"/>
          </a:xfrm>
          <a:ln/>
        </p:spPr>
      </p:sp>
      <p:sp>
        <p:nvSpPr>
          <p:cNvPr id="88067" name="Notes Placeholder 2"/>
          <p:cNvSpPr>
            <a:spLocks noGrp="1"/>
          </p:cNvSpPr>
          <p:nvPr>
            <p:ph type="body" idx="1"/>
          </p:nvPr>
        </p:nvSpPr>
        <p:spPr>
          <a:noFill/>
        </p:spPr>
        <p:txBody>
          <a:bodyPr/>
          <a:lstStyle/>
          <a:p>
            <a:pPr eaLnBrk="1" hangingPunct="1">
              <a:spcBef>
                <a:spcPct val="0"/>
              </a:spcBef>
            </a:pPr>
            <a:r>
              <a:rPr lang="en-US" altLang="en-US" smtClean="0">
                <a:ea typeface="ＭＳ Ｐゴシック" pitchFamily="34" charset="-128"/>
              </a:rPr>
              <a:t>Welcome! This is a quick overview of the basic features of the cluster call software.</a:t>
            </a:r>
          </a:p>
        </p:txBody>
      </p:sp>
      <p:sp>
        <p:nvSpPr>
          <p:cNvPr id="8806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968F3B09-FE03-4D2A-B12C-576FD03AF775}" type="slidenum">
              <a:rPr lang="en-US" altLang="en-US">
                <a:solidFill>
                  <a:srgbClr val="000000"/>
                </a:solidFill>
              </a:rPr>
              <a:pPr eaLnBrk="1" hangingPunct="1"/>
              <a:t>3</a:t>
            </a:fld>
            <a:endParaRPr lang="en-US" altLang="en-US">
              <a:solidFill>
                <a:srgbClr val="000000"/>
              </a:solidFill>
            </a:endParaRPr>
          </a:p>
        </p:txBody>
      </p:sp>
    </p:spTree>
    <p:extLst>
      <p:ext uri="{BB962C8B-B14F-4D97-AF65-F5344CB8AC3E}">
        <p14:creationId xmlns:p14="http://schemas.microsoft.com/office/powerpoint/2010/main" val="2672017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beef cow herd in Iowa has decreased</a:t>
            </a:r>
            <a:r>
              <a:rPr lang="en-US" baseline="0" dirty="0" smtClean="0"/>
              <a:t> over the years, along with the US herd.  Beef cow numbers Jan 1 2014 were the same as the 2012 herd of 885,000.</a:t>
            </a:r>
            <a:endParaRPr lang="en-US" dirty="0"/>
          </a:p>
        </p:txBody>
      </p:sp>
      <p:sp>
        <p:nvSpPr>
          <p:cNvPr id="4" name="Slide Number Placeholder 3"/>
          <p:cNvSpPr>
            <a:spLocks noGrp="1"/>
          </p:cNvSpPr>
          <p:nvPr>
            <p:ph type="sldNum" sz="quarter" idx="10"/>
          </p:nvPr>
        </p:nvSpPr>
        <p:spPr/>
        <p:txBody>
          <a:bodyPr/>
          <a:lstStyle/>
          <a:p>
            <a:fld id="{00ADB43C-7C7A-4FE9-AB8B-88762EE8CA9A}" type="slidenum">
              <a:rPr lang="en-US" smtClean="0"/>
              <a:pPr/>
              <a:t>19</a:t>
            </a:fld>
            <a:endParaRPr lang="en-US"/>
          </a:p>
        </p:txBody>
      </p:sp>
    </p:spTree>
    <p:extLst>
      <p:ext uri="{BB962C8B-B14F-4D97-AF65-F5344CB8AC3E}">
        <p14:creationId xmlns:p14="http://schemas.microsoft.com/office/powerpoint/2010/main" val="1651355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Iowa has seen a dramatic</a:t>
            </a:r>
            <a:r>
              <a:rPr lang="en-US" baseline="0" dirty="0" smtClean="0"/>
              <a:t> decrease in “</a:t>
            </a:r>
            <a:r>
              <a:rPr lang="en-US" baseline="0" dirty="0" err="1" smtClean="0"/>
              <a:t>cropable</a:t>
            </a:r>
            <a:r>
              <a:rPr lang="en-US" baseline="0" dirty="0" smtClean="0"/>
              <a:t> pasture” acres devoted to pasture – there are only 10% of this type of pasture compared to 1997.  This is over 3.2 million less tillable pasture acres compared to 1974.</a:t>
            </a:r>
            <a:endParaRPr lang="en-US" dirty="0"/>
          </a:p>
        </p:txBody>
      </p:sp>
      <p:sp>
        <p:nvSpPr>
          <p:cNvPr id="4" name="Slide Number Placeholder 3"/>
          <p:cNvSpPr>
            <a:spLocks noGrp="1"/>
          </p:cNvSpPr>
          <p:nvPr>
            <p:ph type="sldNum" sz="quarter" idx="10"/>
          </p:nvPr>
        </p:nvSpPr>
        <p:spPr/>
        <p:txBody>
          <a:bodyPr/>
          <a:lstStyle/>
          <a:p>
            <a:fld id="{00ADB43C-7C7A-4FE9-AB8B-88762EE8CA9A}" type="slidenum">
              <a:rPr lang="en-US" smtClean="0"/>
              <a:pPr/>
              <a:t>20</a:t>
            </a:fld>
            <a:endParaRPr lang="en-US"/>
          </a:p>
        </p:txBody>
      </p:sp>
    </p:spTree>
    <p:extLst>
      <p:ext uri="{BB962C8B-B14F-4D97-AF65-F5344CB8AC3E}">
        <p14:creationId xmlns:p14="http://schemas.microsoft.com/office/powerpoint/2010/main" val="1574352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farmland</a:t>
            </a:r>
            <a:r>
              <a:rPr lang="en-US" baseline="0" dirty="0" smtClean="0"/>
              <a:t> in Iowa converted from pasture to row crop has marginal productivity.  These Clarinda and Shelby soils are examples of soils that fit crop, forage rotations or pastures better than continuous row crop. </a:t>
            </a:r>
            <a:endParaRPr lang="en-US" dirty="0"/>
          </a:p>
        </p:txBody>
      </p:sp>
      <p:sp>
        <p:nvSpPr>
          <p:cNvPr id="4" name="Slide Number Placeholder 3"/>
          <p:cNvSpPr>
            <a:spLocks noGrp="1"/>
          </p:cNvSpPr>
          <p:nvPr>
            <p:ph type="sldNum" sz="quarter" idx="10"/>
          </p:nvPr>
        </p:nvSpPr>
        <p:spPr/>
        <p:txBody>
          <a:bodyPr/>
          <a:lstStyle/>
          <a:p>
            <a:fld id="{00ADB43C-7C7A-4FE9-AB8B-88762EE8CA9A}" type="slidenum">
              <a:rPr lang="en-US" smtClean="0"/>
              <a:pPr/>
              <a:t>24</a:t>
            </a:fld>
            <a:endParaRPr lang="en-US"/>
          </a:p>
        </p:txBody>
      </p:sp>
    </p:spTree>
    <p:extLst>
      <p:ext uri="{BB962C8B-B14F-4D97-AF65-F5344CB8AC3E}">
        <p14:creationId xmlns:p14="http://schemas.microsoft.com/office/powerpoint/2010/main" val="2637129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same soils</a:t>
            </a:r>
            <a:r>
              <a:rPr lang="en-US" baseline="0" dirty="0" smtClean="0"/>
              <a:t> result in much higher soil erosion potential – even with no-till in a corn soybean rotation.</a:t>
            </a:r>
            <a:endParaRPr lang="en-US" dirty="0"/>
          </a:p>
        </p:txBody>
      </p:sp>
      <p:sp>
        <p:nvSpPr>
          <p:cNvPr id="4" name="Slide Number Placeholder 3"/>
          <p:cNvSpPr>
            <a:spLocks noGrp="1"/>
          </p:cNvSpPr>
          <p:nvPr>
            <p:ph type="sldNum" sz="quarter" idx="10"/>
          </p:nvPr>
        </p:nvSpPr>
        <p:spPr/>
        <p:txBody>
          <a:bodyPr/>
          <a:lstStyle/>
          <a:p>
            <a:fld id="{00ADB43C-7C7A-4FE9-AB8B-88762EE8CA9A}" type="slidenum">
              <a:rPr lang="en-US" smtClean="0"/>
              <a:pPr/>
              <a:t>25</a:t>
            </a:fld>
            <a:endParaRPr lang="en-US"/>
          </a:p>
        </p:txBody>
      </p:sp>
    </p:spTree>
    <p:extLst>
      <p:ext uri="{BB962C8B-B14F-4D97-AF65-F5344CB8AC3E}">
        <p14:creationId xmlns:p14="http://schemas.microsoft.com/office/powerpoint/2010/main" val="1048723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Soil erosion losses </a:t>
            </a:r>
            <a:r>
              <a:rPr lang="en-US" dirty="0" smtClean="0"/>
              <a:t>are 70-95%</a:t>
            </a:r>
            <a:r>
              <a:rPr lang="en-US" baseline="0" dirty="0" smtClean="0"/>
              <a:t> less with forage production.</a:t>
            </a:r>
            <a:endParaRPr lang="en-US" dirty="0"/>
          </a:p>
        </p:txBody>
      </p:sp>
      <p:sp>
        <p:nvSpPr>
          <p:cNvPr id="4" name="Slide Number Placeholder 3"/>
          <p:cNvSpPr>
            <a:spLocks noGrp="1"/>
          </p:cNvSpPr>
          <p:nvPr>
            <p:ph type="sldNum" sz="quarter" idx="10"/>
          </p:nvPr>
        </p:nvSpPr>
        <p:spPr/>
        <p:txBody>
          <a:bodyPr/>
          <a:lstStyle/>
          <a:p>
            <a:fld id="{00ADB43C-7C7A-4FE9-AB8B-88762EE8CA9A}" type="slidenum">
              <a:rPr lang="en-US" smtClean="0"/>
              <a:pPr/>
              <a:t>26</a:t>
            </a:fld>
            <a:endParaRPr lang="en-US"/>
          </a:p>
        </p:txBody>
      </p:sp>
    </p:spTree>
    <p:extLst>
      <p:ext uri="{BB962C8B-B14F-4D97-AF65-F5344CB8AC3E}">
        <p14:creationId xmlns:p14="http://schemas.microsoft.com/office/powerpoint/2010/main" val="550242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corn</a:t>
            </a:r>
            <a:r>
              <a:rPr lang="en-US" baseline="0" dirty="0" smtClean="0"/>
              <a:t> production was profitable the past three years, lower returns are projected for 2014-2015. </a:t>
            </a:r>
            <a:endParaRPr lang="en-US" dirty="0"/>
          </a:p>
        </p:txBody>
      </p:sp>
      <p:sp>
        <p:nvSpPr>
          <p:cNvPr id="4" name="Slide Number Placeholder 3"/>
          <p:cNvSpPr>
            <a:spLocks noGrp="1"/>
          </p:cNvSpPr>
          <p:nvPr>
            <p:ph type="sldNum" sz="quarter" idx="10"/>
          </p:nvPr>
        </p:nvSpPr>
        <p:spPr/>
        <p:txBody>
          <a:bodyPr/>
          <a:lstStyle/>
          <a:p>
            <a:fld id="{00ADB43C-7C7A-4FE9-AB8B-88762EE8CA9A}" type="slidenum">
              <a:rPr lang="en-US" smtClean="0"/>
              <a:pPr/>
              <a:t>27</a:t>
            </a:fld>
            <a:endParaRPr lang="en-US"/>
          </a:p>
        </p:txBody>
      </p:sp>
    </p:spTree>
    <p:extLst>
      <p:ext uri="{BB962C8B-B14F-4D97-AF65-F5344CB8AC3E}">
        <p14:creationId xmlns:p14="http://schemas.microsoft.com/office/powerpoint/2010/main" val="607593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Beefbasis.com projects fall prices for 550 </a:t>
            </a:r>
            <a:r>
              <a:rPr lang="en-US" dirty="0" err="1" smtClean="0"/>
              <a:t>lb</a:t>
            </a:r>
            <a:r>
              <a:rPr lang="en-US" dirty="0" smtClean="0"/>
              <a:t> steers in</a:t>
            </a:r>
            <a:r>
              <a:rPr lang="en-US" baseline="0" dirty="0" smtClean="0"/>
              <a:t> Iowa at $2.35.  This would result in higher returns on a per cow or per acre basis.</a:t>
            </a:r>
            <a:endParaRPr lang="en-US" dirty="0"/>
          </a:p>
        </p:txBody>
      </p:sp>
      <p:sp>
        <p:nvSpPr>
          <p:cNvPr id="4" name="Slide Number Placeholder 3"/>
          <p:cNvSpPr>
            <a:spLocks noGrp="1"/>
          </p:cNvSpPr>
          <p:nvPr>
            <p:ph type="sldNum" sz="quarter" idx="10"/>
          </p:nvPr>
        </p:nvSpPr>
        <p:spPr/>
        <p:txBody>
          <a:bodyPr/>
          <a:lstStyle/>
          <a:p>
            <a:fld id="{00ADB43C-7C7A-4FE9-AB8B-88762EE8CA9A}" type="slidenum">
              <a:rPr lang="en-US" smtClean="0"/>
              <a:pPr/>
              <a:t>28</a:t>
            </a:fld>
            <a:endParaRPr lang="en-US"/>
          </a:p>
        </p:txBody>
      </p:sp>
    </p:spTree>
    <p:extLst>
      <p:ext uri="{BB962C8B-B14F-4D97-AF65-F5344CB8AC3E}">
        <p14:creationId xmlns:p14="http://schemas.microsoft.com/office/powerpoint/2010/main" val="3936647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Survival of the</a:t>
            </a:r>
            <a:r>
              <a:rPr lang="en-US" baseline="0" dirty="0" smtClean="0"/>
              <a:t> fittest is not a management strategy.  Many types of cattle can fit a grazing system. Try to mix working with nature to optimize grass production, with good cattle technologies we know will work. </a:t>
            </a:r>
            <a:endParaRPr lang="en-US" dirty="0"/>
          </a:p>
        </p:txBody>
      </p:sp>
      <p:sp>
        <p:nvSpPr>
          <p:cNvPr id="4" name="Slide Number Placeholder 3"/>
          <p:cNvSpPr>
            <a:spLocks noGrp="1"/>
          </p:cNvSpPr>
          <p:nvPr>
            <p:ph type="sldNum" sz="quarter" idx="10"/>
          </p:nvPr>
        </p:nvSpPr>
        <p:spPr/>
        <p:txBody>
          <a:bodyPr/>
          <a:lstStyle/>
          <a:p>
            <a:fld id="{00ADB43C-7C7A-4FE9-AB8B-88762EE8CA9A}" type="slidenum">
              <a:rPr lang="en-US" smtClean="0"/>
              <a:pPr/>
              <a:t>29</a:t>
            </a:fld>
            <a:endParaRPr lang="en-US"/>
          </a:p>
        </p:txBody>
      </p:sp>
    </p:spTree>
    <p:extLst>
      <p:ext uri="{BB962C8B-B14F-4D97-AF65-F5344CB8AC3E}">
        <p14:creationId xmlns:p14="http://schemas.microsoft.com/office/powerpoint/2010/main" val="1814462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5325"/>
            <a:ext cx="4635500" cy="3476625"/>
          </a:xfrm>
        </p:spPr>
      </p:sp>
      <p:sp>
        <p:nvSpPr>
          <p:cNvPr id="3" name="Notes Placeholder 2"/>
          <p:cNvSpPr>
            <a:spLocks noGrp="1"/>
          </p:cNvSpPr>
          <p:nvPr>
            <p:ph type="body" idx="1"/>
          </p:nvPr>
        </p:nvSpPr>
        <p:spPr/>
        <p:txBody>
          <a:bodyPr/>
          <a:lstStyle/>
          <a:p>
            <a:r>
              <a:rPr lang="en-US" dirty="0" smtClean="0"/>
              <a:t>Assumes 35% N available and $0.45</a:t>
            </a:r>
            <a:r>
              <a:rPr lang="en-US" baseline="0" dirty="0" smtClean="0"/>
              <a:t> for N    $0.55 for P2O5   and   $0.45 for K2O     hauling costs of $5/ton for dry and $0.015/gal for liquid.</a:t>
            </a:r>
            <a:endParaRPr lang="en-US" dirty="0"/>
          </a:p>
        </p:txBody>
      </p:sp>
      <p:sp>
        <p:nvSpPr>
          <p:cNvPr id="4" name="Slide Number Placeholder 3"/>
          <p:cNvSpPr>
            <a:spLocks noGrp="1"/>
          </p:cNvSpPr>
          <p:nvPr>
            <p:ph type="sldNum" sz="quarter" idx="10"/>
          </p:nvPr>
        </p:nvSpPr>
        <p:spPr/>
        <p:txBody>
          <a:bodyPr/>
          <a:lstStyle/>
          <a:p>
            <a:fld id="{19B44CD2-8B06-4258-B72C-4765C4CC46E3}" type="slidenum">
              <a:rPr lang="en-US" smtClean="0"/>
              <a:pPr/>
              <a:t>33</a:t>
            </a:fld>
            <a:endParaRPr lang="en-US" dirty="0"/>
          </a:p>
        </p:txBody>
      </p:sp>
    </p:spTree>
    <p:extLst>
      <p:ext uri="{BB962C8B-B14F-4D97-AF65-F5344CB8AC3E}">
        <p14:creationId xmlns:p14="http://schemas.microsoft.com/office/powerpoint/2010/main" val="2295967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332F82-3617-4CDE-8112-DF6071E9FD96}" type="slidenum">
              <a:rPr lang="en-US"/>
              <a:pPr/>
              <a:t>67</a:t>
            </a:fld>
            <a:endParaRPr lang="en-US"/>
          </a:p>
        </p:txBody>
      </p:sp>
      <p:sp>
        <p:nvSpPr>
          <p:cNvPr id="44034"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440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913387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371600" y="1143000"/>
            <a:ext cx="4114800" cy="3086100"/>
          </a:xfrm>
          <a:ln/>
        </p:spPr>
      </p:sp>
      <p:sp>
        <p:nvSpPr>
          <p:cNvPr id="89091" name="Notes Placeholder 2"/>
          <p:cNvSpPr>
            <a:spLocks noGrp="1"/>
          </p:cNvSpPr>
          <p:nvPr>
            <p:ph type="body" idx="1"/>
          </p:nvPr>
        </p:nvSpPr>
        <p:spPr>
          <a:noFill/>
        </p:spPr>
        <p:txBody>
          <a:bodyPr/>
          <a:lstStyle/>
          <a:p>
            <a:pPr eaLnBrk="1" hangingPunct="1">
              <a:spcBef>
                <a:spcPct val="0"/>
              </a:spcBef>
            </a:pPr>
            <a:r>
              <a:rPr lang="en-US" altLang="en-US" smtClean="0">
                <a:ea typeface="ＭＳ Ｐゴシック" pitchFamily="34" charset="-128"/>
              </a:rPr>
              <a:t>Your screen should look something like this.</a:t>
            </a:r>
          </a:p>
        </p:txBody>
      </p:sp>
      <p:sp>
        <p:nvSpPr>
          <p:cNvPr id="89092"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18F9183E-A7CF-4D75-B6D5-3708A27D02D3}" type="slidenum">
              <a:rPr lang="en-US" altLang="en-US">
                <a:solidFill>
                  <a:srgbClr val="000000"/>
                </a:solidFill>
              </a:rPr>
              <a:pPr eaLnBrk="1" hangingPunct="1"/>
              <a:t>4</a:t>
            </a:fld>
            <a:endParaRPr lang="en-US" altLang="en-US">
              <a:solidFill>
                <a:srgbClr val="000000"/>
              </a:solidFill>
            </a:endParaRPr>
          </a:p>
        </p:txBody>
      </p:sp>
    </p:spTree>
    <p:extLst>
      <p:ext uri="{BB962C8B-B14F-4D97-AF65-F5344CB8AC3E}">
        <p14:creationId xmlns:p14="http://schemas.microsoft.com/office/powerpoint/2010/main" val="4048357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E161A9-9082-4E33-8505-0EC284020B19}" type="slidenum">
              <a:rPr lang="en-US"/>
              <a:pPr/>
              <a:t>68</a:t>
            </a:fld>
            <a:endParaRPr lang="en-US"/>
          </a:p>
        </p:txBody>
      </p:sp>
      <p:sp>
        <p:nvSpPr>
          <p:cNvPr id="46082"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460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861471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0E9B20-2DB3-4C88-90D1-A4580E244CBB}" type="slidenum">
              <a:rPr lang="en-US"/>
              <a:pPr/>
              <a:t>69</a:t>
            </a:fld>
            <a:endParaRPr lang="en-US"/>
          </a:p>
        </p:txBody>
      </p:sp>
      <p:sp>
        <p:nvSpPr>
          <p:cNvPr id="48130"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481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536992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7EA364-B22A-4E1D-9C1A-A74A356ABBD0}" type="slidenum">
              <a:rPr lang="en-US"/>
              <a:pPr/>
              <a:t>71</a:t>
            </a:fld>
            <a:endParaRPr lang="en-US"/>
          </a:p>
        </p:txBody>
      </p:sp>
      <p:sp>
        <p:nvSpPr>
          <p:cNvPr id="52226" name="Rectangle 2"/>
          <p:cNvSpPr>
            <a:spLocks noGrp="1" noRot="1" noChangeAspect="1" noChangeArrowheads="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522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231979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371600" y="1143000"/>
            <a:ext cx="4114800" cy="3086100"/>
          </a:xfrm>
          <a:ln/>
        </p:spPr>
      </p:sp>
      <p:sp>
        <p:nvSpPr>
          <p:cNvPr id="90115" name="Notes Placeholder 2"/>
          <p:cNvSpPr>
            <a:spLocks noGrp="1"/>
          </p:cNvSpPr>
          <p:nvPr>
            <p:ph type="body" idx="1"/>
          </p:nvPr>
        </p:nvSpPr>
        <p:spPr>
          <a:noFill/>
        </p:spPr>
        <p:txBody>
          <a:bodyPr/>
          <a:lstStyle/>
          <a:p>
            <a:pPr eaLnBrk="1" hangingPunct="1">
              <a:spcBef>
                <a:spcPct val="0"/>
              </a:spcBef>
            </a:pPr>
            <a:r>
              <a:rPr lang="en-US" altLang="en-US" smtClean="0"/>
              <a:t>You’ll want access to your control panel during the presentation, so if it is minimized, click the double arrow button.</a:t>
            </a:r>
          </a:p>
        </p:txBody>
      </p:sp>
      <p:sp>
        <p:nvSpPr>
          <p:cNvPr id="90116" name="Slide Number Placeholder 3"/>
          <p:cNvSpPr>
            <a:spLocks noGrp="1"/>
          </p:cNvSpPr>
          <p:nvPr>
            <p:ph type="sldNum" sz="quarter" idx="5"/>
          </p:nvPr>
        </p:nvSpPr>
        <p:spPr>
          <a:noFill/>
        </p:spPr>
        <p:txBody>
          <a:bodyPr/>
          <a:lstStyle>
            <a:lvl1pPr defTabSz="965457" eaLnBrk="0" hangingPunct="0">
              <a:defRPr>
                <a:solidFill>
                  <a:schemeClr val="tx1"/>
                </a:solidFill>
                <a:latin typeface="Arial" charset="0"/>
              </a:defRPr>
            </a:lvl1pPr>
            <a:lvl2pPr marL="763233" indent="-293551" defTabSz="965457" eaLnBrk="0" hangingPunct="0">
              <a:defRPr>
                <a:solidFill>
                  <a:schemeClr val="tx1"/>
                </a:solidFill>
                <a:latin typeface="Arial" charset="0"/>
              </a:defRPr>
            </a:lvl2pPr>
            <a:lvl3pPr marL="1174204" indent="-234841" defTabSz="965457" eaLnBrk="0" hangingPunct="0">
              <a:defRPr>
                <a:solidFill>
                  <a:schemeClr val="tx1"/>
                </a:solidFill>
                <a:latin typeface="Arial" charset="0"/>
              </a:defRPr>
            </a:lvl3pPr>
            <a:lvl4pPr marL="1643885" indent="-234841" defTabSz="965457" eaLnBrk="0" hangingPunct="0">
              <a:defRPr>
                <a:solidFill>
                  <a:schemeClr val="tx1"/>
                </a:solidFill>
                <a:latin typeface="Arial" charset="0"/>
              </a:defRPr>
            </a:lvl4pPr>
            <a:lvl5pPr marL="2113567" indent="-234841" defTabSz="965457" eaLnBrk="0" hangingPunct="0">
              <a:defRPr>
                <a:solidFill>
                  <a:schemeClr val="tx1"/>
                </a:solidFill>
                <a:latin typeface="Arial" charset="0"/>
              </a:defRPr>
            </a:lvl5pPr>
            <a:lvl6pPr marL="2583249" indent="-234841" defTabSz="965457" eaLnBrk="0" fontAlgn="base" hangingPunct="0">
              <a:spcBef>
                <a:spcPct val="0"/>
              </a:spcBef>
              <a:spcAft>
                <a:spcPct val="0"/>
              </a:spcAft>
              <a:defRPr>
                <a:solidFill>
                  <a:schemeClr val="tx1"/>
                </a:solidFill>
                <a:latin typeface="Arial" charset="0"/>
              </a:defRPr>
            </a:lvl6pPr>
            <a:lvl7pPr marL="3052930" indent="-234841" defTabSz="965457" eaLnBrk="0" fontAlgn="base" hangingPunct="0">
              <a:spcBef>
                <a:spcPct val="0"/>
              </a:spcBef>
              <a:spcAft>
                <a:spcPct val="0"/>
              </a:spcAft>
              <a:defRPr>
                <a:solidFill>
                  <a:schemeClr val="tx1"/>
                </a:solidFill>
                <a:latin typeface="Arial" charset="0"/>
              </a:defRPr>
            </a:lvl7pPr>
            <a:lvl8pPr marL="3522612" indent="-234841" defTabSz="965457" eaLnBrk="0" fontAlgn="base" hangingPunct="0">
              <a:spcBef>
                <a:spcPct val="0"/>
              </a:spcBef>
              <a:spcAft>
                <a:spcPct val="0"/>
              </a:spcAft>
              <a:defRPr>
                <a:solidFill>
                  <a:schemeClr val="tx1"/>
                </a:solidFill>
                <a:latin typeface="Arial" charset="0"/>
              </a:defRPr>
            </a:lvl8pPr>
            <a:lvl9pPr marL="3992293" indent="-234841" defTabSz="965457" eaLnBrk="0" fontAlgn="base" hangingPunct="0">
              <a:spcBef>
                <a:spcPct val="0"/>
              </a:spcBef>
              <a:spcAft>
                <a:spcPct val="0"/>
              </a:spcAft>
              <a:defRPr>
                <a:solidFill>
                  <a:schemeClr val="tx1"/>
                </a:solidFill>
                <a:latin typeface="Arial" charset="0"/>
              </a:defRPr>
            </a:lvl9pPr>
          </a:lstStyle>
          <a:p>
            <a:pPr eaLnBrk="1" hangingPunct="1"/>
            <a:fld id="{737EB250-6E99-4A10-A2B1-33D95CE218A9}" type="slidenum">
              <a:rPr lang="en-US" altLang="en-US">
                <a:solidFill>
                  <a:srgbClr val="000000"/>
                </a:solidFill>
              </a:rPr>
              <a:pPr eaLnBrk="1" hangingPunct="1"/>
              <a:t>5</a:t>
            </a:fld>
            <a:endParaRPr lang="en-US" altLang="en-US">
              <a:solidFill>
                <a:srgbClr val="000000"/>
              </a:solidFill>
            </a:endParaRPr>
          </a:p>
        </p:txBody>
      </p:sp>
      <p:sp>
        <p:nvSpPr>
          <p:cNvPr id="90117" name="Date Placeholder 4"/>
          <p:cNvSpPr>
            <a:spLocks noGrp="1"/>
          </p:cNvSpPr>
          <p:nvPr>
            <p:ph type="dt" sz="quarter" idx="1"/>
          </p:nvPr>
        </p:nvSpPr>
        <p:spPr>
          <a:noFill/>
        </p:spPr>
        <p:txBody>
          <a:bodyPr/>
          <a:lstStyle>
            <a:lvl1pPr defTabSz="965457" eaLnBrk="0" hangingPunct="0">
              <a:defRPr>
                <a:solidFill>
                  <a:schemeClr val="tx1"/>
                </a:solidFill>
                <a:latin typeface="Arial" charset="0"/>
              </a:defRPr>
            </a:lvl1pPr>
            <a:lvl2pPr marL="763233" indent="-293551" defTabSz="965457" eaLnBrk="0" hangingPunct="0">
              <a:defRPr>
                <a:solidFill>
                  <a:schemeClr val="tx1"/>
                </a:solidFill>
                <a:latin typeface="Arial" charset="0"/>
              </a:defRPr>
            </a:lvl2pPr>
            <a:lvl3pPr marL="1174204" indent="-234841" defTabSz="965457" eaLnBrk="0" hangingPunct="0">
              <a:defRPr>
                <a:solidFill>
                  <a:schemeClr val="tx1"/>
                </a:solidFill>
                <a:latin typeface="Arial" charset="0"/>
              </a:defRPr>
            </a:lvl3pPr>
            <a:lvl4pPr marL="1643885" indent="-234841" defTabSz="965457" eaLnBrk="0" hangingPunct="0">
              <a:defRPr>
                <a:solidFill>
                  <a:schemeClr val="tx1"/>
                </a:solidFill>
                <a:latin typeface="Arial" charset="0"/>
              </a:defRPr>
            </a:lvl4pPr>
            <a:lvl5pPr marL="2113567" indent="-234841" defTabSz="965457" eaLnBrk="0" hangingPunct="0">
              <a:defRPr>
                <a:solidFill>
                  <a:schemeClr val="tx1"/>
                </a:solidFill>
                <a:latin typeface="Arial" charset="0"/>
              </a:defRPr>
            </a:lvl5pPr>
            <a:lvl6pPr marL="2583249" indent="-234841" defTabSz="965457" eaLnBrk="0" fontAlgn="base" hangingPunct="0">
              <a:spcBef>
                <a:spcPct val="0"/>
              </a:spcBef>
              <a:spcAft>
                <a:spcPct val="0"/>
              </a:spcAft>
              <a:defRPr>
                <a:solidFill>
                  <a:schemeClr val="tx1"/>
                </a:solidFill>
                <a:latin typeface="Arial" charset="0"/>
              </a:defRPr>
            </a:lvl6pPr>
            <a:lvl7pPr marL="3052930" indent="-234841" defTabSz="965457" eaLnBrk="0" fontAlgn="base" hangingPunct="0">
              <a:spcBef>
                <a:spcPct val="0"/>
              </a:spcBef>
              <a:spcAft>
                <a:spcPct val="0"/>
              </a:spcAft>
              <a:defRPr>
                <a:solidFill>
                  <a:schemeClr val="tx1"/>
                </a:solidFill>
                <a:latin typeface="Arial" charset="0"/>
              </a:defRPr>
            </a:lvl7pPr>
            <a:lvl8pPr marL="3522612" indent="-234841" defTabSz="965457" eaLnBrk="0" fontAlgn="base" hangingPunct="0">
              <a:spcBef>
                <a:spcPct val="0"/>
              </a:spcBef>
              <a:spcAft>
                <a:spcPct val="0"/>
              </a:spcAft>
              <a:defRPr>
                <a:solidFill>
                  <a:schemeClr val="tx1"/>
                </a:solidFill>
                <a:latin typeface="Arial" charset="0"/>
              </a:defRPr>
            </a:lvl8pPr>
            <a:lvl9pPr marL="3992293" indent="-234841" defTabSz="965457" eaLnBrk="0" fontAlgn="base" hangingPunct="0">
              <a:spcBef>
                <a:spcPct val="0"/>
              </a:spcBef>
              <a:spcAft>
                <a:spcPct val="0"/>
              </a:spcAft>
              <a:defRPr>
                <a:solidFill>
                  <a:schemeClr val="tx1"/>
                </a:solidFill>
                <a:latin typeface="Arial" charset="0"/>
              </a:defRPr>
            </a:lvl9pPr>
          </a:lstStyle>
          <a:p>
            <a:pPr eaLnBrk="1" hangingPunct="1"/>
            <a:fld id="{01932B40-D47D-4EA5-8826-8D6F4AC0A79C}" type="datetime1">
              <a:rPr lang="en-US" altLang="en-US">
                <a:solidFill>
                  <a:srgbClr val="000000"/>
                </a:solidFill>
              </a:rPr>
              <a:pPr eaLnBrk="1" hangingPunct="1"/>
              <a:t>8/7/2015</a:t>
            </a:fld>
            <a:endParaRPr lang="en-US" altLang="en-US">
              <a:solidFill>
                <a:srgbClr val="000000"/>
              </a:solidFill>
            </a:endParaRPr>
          </a:p>
        </p:txBody>
      </p:sp>
      <p:sp>
        <p:nvSpPr>
          <p:cNvPr id="90118" name="Header Placeholder 5"/>
          <p:cNvSpPr>
            <a:spLocks noGrp="1"/>
          </p:cNvSpPr>
          <p:nvPr>
            <p:ph type="hdr" sz="quarter"/>
          </p:nvPr>
        </p:nvSpPr>
        <p:spPr>
          <a:noFill/>
        </p:spPr>
        <p:txBody>
          <a:bodyPr/>
          <a:lstStyle>
            <a:lvl1pPr defTabSz="965457" eaLnBrk="0" hangingPunct="0">
              <a:defRPr>
                <a:solidFill>
                  <a:schemeClr val="tx1"/>
                </a:solidFill>
                <a:latin typeface="Arial" charset="0"/>
              </a:defRPr>
            </a:lvl1pPr>
            <a:lvl2pPr marL="763233" indent="-293551" defTabSz="965457" eaLnBrk="0" hangingPunct="0">
              <a:defRPr>
                <a:solidFill>
                  <a:schemeClr val="tx1"/>
                </a:solidFill>
                <a:latin typeface="Arial" charset="0"/>
              </a:defRPr>
            </a:lvl2pPr>
            <a:lvl3pPr marL="1174204" indent="-234841" defTabSz="965457" eaLnBrk="0" hangingPunct="0">
              <a:defRPr>
                <a:solidFill>
                  <a:schemeClr val="tx1"/>
                </a:solidFill>
                <a:latin typeface="Arial" charset="0"/>
              </a:defRPr>
            </a:lvl3pPr>
            <a:lvl4pPr marL="1643885" indent="-234841" defTabSz="965457" eaLnBrk="0" hangingPunct="0">
              <a:defRPr>
                <a:solidFill>
                  <a:schemeClr val="tx1"/>
                </a:solidFill>
                <a:latin typeface="Arial" charset="0"/>
              </a:defRPr>
            </a:lvl4pPr>
            <a:lvl5pPr marL="2113567" indent="-234841" defTabSz="965457" eaLnBrk="0" hangingPunct="0">
              <a:defRPr>
                <a:solidFill>
                  <a:schemeClr val="tx1"/>
                </a:solidFill>
                <a:latin typeface="Arial" charset="0"/>
              </a:defRPr>
            </a:lvl5pPr>
            <a:lvl6pPr marL="2583249" indent="-234841" defTabSz="965457" eaLnBrk="0" fontAlgn="base" hangingPunct="0">
              <a:spcBef>
                <a:spcPct val="0"/>
              </a:spcBef>
              <a:spcAft>
                <a:spcPct val="0"/>
              </a:spcAft>
              <a:defRPr>
                <a:solidFill>
                  <a:schemeClr val="tx1"/>
                </a:solidFill>
                <a:latin typeface="Arial" charset="0"/>
              </a:defRPr>
            </a:lvl6pPr>
            <a:lvl7pPr marL="3052930" indent="-234841" defTabSz="965457" eaLnBrk="0" fontAlgn="base" hangingPunct="0">
              <a:spcBef>
                <a:spcPct val="0"/>
              </a:spcBef>
              <a:spcAft>
                <a:spcPct val="0"/>
              </a:spcAft>
              <a:defRPr>
                <a:solidFill>
                  <a:schemeClr val="tx1"/>
                </a:solidFill>
                <a:latin typeface="Arial" charset="0"/>
              </a:defRPr>
            </a:lvl7pPr>
            <a:lvl8pPr marL="3522612" indent="-234841" defTabSz="965457" eaLnBrk="0" fontAlgn="base" hangingPunct="0">
              <a:spcBef>
                <a:spcPct val="0"/>
              </a:spcBef>
              <a:spcAft>
                <a:spcPct val="0"/>
              </a:spcAft>
              <a:defRPr>
                <a:solidFill>
                  <a:schemeClr val="tx1"/>
                </a:solidFill>
                <a:latin typeface="Arial" charset="0"/>
              </a:defRPr>
            </a:lvl8pPr>
            <a:lvl9pPr marL="3992293" indent="-234841" defTabSz="965457"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NGFN Webinar - Retail Models of Success</a:t>
            </a:r>
          </a:p>
        </p:txBody>
      </p:sp>
    </p:spTree>
    <p:extLst>
      <p:ext uri="{BB962C8B-B14F-4D97-AF65-F5344CB8AC3E}">
        <p14:creationId xmlns:p14="http://schemas.microsoft.com/office/powerpoint/2010/main" val="3649703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xfrm>
            <a:off x="1371600" y="1143000"/>
            <a:ext cx="4114800" cy="3086100"/>
          </a:xfrm>
          <a:ln/>
        </p:spPr>
      </p:sp>
      <p:sp>
        <p:nvSpPr>
          <p:cNvPr id="91139" name="Notes Placeholder 2"/>
          <p:cNvSpPr>
            <a:spLocks noGrp="1"/>
          </p:cNvSpPr>
          <p:nvPr>
            <p:ph type="body" idx="1"/>
          </p:nvPr>
        </p:nvSpPr>
        <p:spPr>
          <a:noFill/>
        </p:spPr>
        <p:txBody>
          <a:bodyPr/>
          <a:lstStyle/>
          <a:p>
            <a:r>
              <a:rPr lang="en-US" altLang="en-US" smtClean="0">
                <a:latin typeface="Calibri" pitchFamily="34" charset="0"/>
              </a:rPr>
              <a:t>To keep the control panel visible, go to the View menu …</a:t>
            </a:r>
          </a:p>
        </p:txBody>
      </p:sp>
      <p:sp>
        <p:nvSpPr>
          <p:cNvPr id="91140" name="Slide Number Placeholder 3"/>
          <p:cNvSpPr>
            <a:spLocks noGrp="1"/>
          </p:cNvSpPr>
          <p:nvPr>
            <p:ph type="sldNum" sz="quarter" idx="5"/>
          </p:nvPr>
        </p:nvSpPr>
        <p:spPr>
          <a:noFill/>
        </p:spPr>
        <p:txBody>
          <a:bodyPr/>
          <a:lstStyle>
            <a:lvl1pPr defTabSz="965457" eaLnBrk="0" hangingPunct="0">
              <a:defRPr>
                <a:solidFill>
                  <a:schemeClr val="tx1"/>
                </a:solidFill>
                <a:latin typeface="Arial" charset="0"/>
              </a:defRPr>
            </a:lvl1pPr>
            <a:lvl2pPr marL="763233" indent="-293551" defTabSz="965457" eaLnBrk="0" hangingPunct="0">
              <a:defRPr>
                <a:solidFill>
                  <a:schemeClr val="tx1"/>
                </a:solidFill>
                <a:latin typeface="Arial" charset="0"/>
              </a:defRPr>
            </a:lvl2pPr>
            <a:lvl3pPr marL="1174204" indent="-234841" defTabSz="965457" eaLnBrk="0" hangingPunct="0">
              <a:defRPr>
                <a:solidFill>
                  <a:schemeClr val="tx1"/>
                </a:solidFill>
                <a:latin typeface="Arial" charset="0"/>
              </a:defRPr>
            </a:lvl3pPr>
            <a:lvl4pPr marL="1643885" indent="-234841" defTabSz="965457" eaLnBrk="0" hangingPunct="0">
              <a:defRPr>
                <a:solidFill>
                  <a:schemeClr val="tx1"/>
                </a:solidFill>
                <a:latin typeface="Arial" charset="0"/>
              </a:defRPr>
            </a:lvl4pPr>
            <a:lvl5pPr marL="2113567" indent="-234841" defTabSz="965457" eaLnBrk="0" hangingPunct="0">
              <a:defRPr>
                <a:solidFill>
                  <a:schemeClr val="tx1"/>
                </a:solidFill>
                <a:latin typeface="Arial" charset="0"/>
              </a:defRPr>
            </a:lvl5pPr>
            <a:lvl6pPr marL="2583249" indent="-234841" defTabSz="965457" eaLnBrk="0" fontAlgn="base" hangingPunct="0">
              <a:spcBef>
                <a:spcPct val="0"/>
              </a:spcBef>
              <a:spcAft>
                <a:spcPct val="0"/>
              </a:spcAft>
              <a:defRPr>
                <a:solidFill>
                  <a:schemeClr val="tx1"/>
                </a:solidFill>
                <a:latin typeface="Arial" charset="0"/>
              </a:defRPr>
            </a:lvl6pPr>
            <a:lvl7pPr marL="3052930" indent="-234841" defTabSz="965457" eaLnBrk="0" fontAlgn="base" hangingPunct="0">
              <a:spcBef>
                <a:spcPct val="0"/>
              </a:spcBef>
              <a:spcAft>
                <a:spcPct val="0"/>
              </a:spcAft>
              <a:defRPr>
                <a:solidFill>
                  <a:schemeClr val="tx1"/>
                </a:solidFill>
                <a:latin typeface="Arial" charset="0"/>
              </a:defRPr>
            </a:lvl7pPr>
            <a:lvl8pPr marL="3522612" indent="-234841" defTabSz="965457" eaLnBrk="0" fontAlgn="base" hangingPunct="0">
              <a:spcBef>
                <a:spcPct val="0"/>
              </a:spcBef>
              <a:spcAft>
                <a:spcPct val="0"/>
              </a:spcAft>
              <a:defRPr>
                <a:solidFill>
                  <a:schemeClr val="tx1"/>
                </a:solidFill>
                <a:latin typeface="Arial" charset="0"/>
              </a:defRPr>
            </a:lvl8pPr>
            <a:lvl9pPr marL="3992293" indent="-234841" defTabSz="965457" eaLnBrk="0" fontAlgn="base" hangingPunct="0">
              <a:spcBef>
                <a:spcPct val="0"/>
              </a:spcBef>
              <a:spcAft>
                <a:spcPct val="0"/>
              </a:spcAft>
              <a:defRPr>
                <a:solidFill>
                  <a:schemeClr val="tx1"/>
                </a:solidFill>
                <a:latin typeface="Arial" charset="0"/>
              </a:defRPr>
            </a:lvl9pPr>
          </a:lstStyle>
          <a:p>
            <a:pPr eaLnBrk="1" hangingPunct="1"/>
            <a:fld id="{3C1046E5-27E3-4F75-9A2E-5153E8816DBA}" type="slidenum">
              <a:rPr lang="en-US" altLang="en-US">
                <a:solidFill>
                  <a:srgbClr val="000000"/>
                </a:solidFill>
              </a:rPr>
              <a:pPr eaLnBrk="1" hangingPunct="1"/>
              <a:t>6</a:t>
            </a:fld>
            <a:endParaRPr lang="en-US" altLang="en-US">
              <a:solidFill>
                <a:srgbClr val="000000"/>
              </a:solidFill>
            </a:endParaRPr>
          </a:p>
        </p:txBody>
      </p:sp>
      <p:sp>
        <p:nvSpPr>
          <p:cNvPr id="91141" name="Date Placeholder 4"/>
          <p:cNvSpPr>
            <a:spLocks noGrp="1"/>
          </p:cNvSpPr>
          <p:nvPr>
            <p:ph type="dt" sz="quarter" idx="1"/>
          </p:nvPr>
        </p:nvSpPr>
        <p:spPr>
          <a:noFill/>
        </p:spPr>
        <p:txBody>
          <a:bodyPr/>
          <a:lstStyle>
            <a:lvl1pPr defTabSz="965457" eaLnBrk="0" hangingPunct="0">
              <a:defRPr>
                <a:solidFill>
                  <a:schemeClr val="tx1"/>
                </a:solidFill>
                <a:latin typeface="Arial" charset="0"/>
              </a:defRPr>
            </a:lvl1pPr>
            <a:lvl2pPr marL="763233" indent="-293551" defTabSz="965457" eaLnBrk="0" hangingPunct="0">
              <a:defRPr>
                <a:solidFill>
                  <a:schemeClr val="tx1"/>
                </a:solidFill>
                <a:latin typeface="Arial" charset="0"/>
              </a:defRPr>
            </a:lvl2pPr>
            <a:lvl3pPr marL="1174204" indent="-234841" defTabSz="965457" eaLnBrk="0" hangingPunct="0">
              <a:defRPr>
                <a:solidFill>
                  <a:schemeClr val="tx1"/>
                </a:solidFill>
                <a:latin typeface="Arial" charset="0"/>
              </a:defRPr>
            </a:lvl3pPr>
            <a:lvl4pPr marL="1643885" indent="-234841" defTabSz="965457" eaLnBrk="0" hangingPunct="0">
              <a:defRPr>
                <a:solidFill>
                  <a:schemeClr val="tx1"/>
                </a:solidFill>
                <a:latin typeface="Arial" charset="0"/>
              </a:defRPr>
            </a:lvl4pPr>
            <a:lvl5pPr marL="2113567" indent="-234841" defTabSz="965457" eaLnBrk="0" hangingPunct="0">
              <a:defRPr>
                <a:solidFill>
                  <a:schemeClr val="tx1"/>
                </a:solidFill>
                <a:latin typeface="Arial" charset="0"/>
              </a:defRPr>
            </a:lvl5pPr>
            <a:lvl6pPr marL="2583249" indent="-234841" defTabSz="965457" eaLnBrk="0" fontAlgn="base" hangingPunct="0">
              <a:spcBef>
                <a:spcPct val="0"/>
              </a:spcBef>
              <a:spcAft>
                <a:spcPct val="0"/>
              </a:spcAft>
              <a:defRPr>
                <a:solidFill>
                  <a:schemeClr val="tx1"/>
                </a:solidFill>
                <a:latin typeface="Arial" charset="0"/>
              </a:defRPr>
            </a:lvl6pPr>
            <a:lvl7pPr marL="3052930" indent="-234841" defTabSz="965457" eaLnBrk="0" fontAlgn="base" hangingPunct="0">
              <a:spcBef>
                <a:spcPct val="0"/>
              </a:spcBef>
              <a:spcAft>
                <a:spcPct val="0"/>
              </a:spcAft>
              <a:defRPr>
                <a:solidFill>
                  <a:schemeClr val="tx1"/>
                </a:solidFill>
                <a:latin typeface="Arial" charset="0"/>
              </a:defRPr>
            </a:lvl7pPr>
            <a:lvl8pPr marL="3522612" indent="-234841" defTabSz="965457" eaLnBrk="0" fontAlgn="base" hangingPunct="0">
              <a:spcBef>
                <a:spcPct val="0"/>
              </a:spcBef>
              <a:spcAft>
                <a:spcPct val="0"/>
              </a:spcAft>
              <a:defRPr>
                <a:solidFill>
                  <a:schemeClr val="tx1"/>
                </a:solidFill>
                <a:latin typeface="Arial" charset="0"/>
              </a:defRPr>
            </a:lvl8pPr>
            <a:lvl9pPr marL="3992293" indent="-234841" defTabSz="965457" eaLnBrk="0" fontAlgn="base" hangingPunct="0">
              <a:spcBef>
                <a:spcPct val="0"/>
              </a:spcBef>
              <a:spcAft>
                <a:spcPct val="0"/>
              </a:spcAft>
              <a:defRPr>
                <a:solidFill>
                  <a:schemeClr val="tx1"/>
                </a:solidFill>
                <a:latin typeface="Arial" charset="0"/>
              </a:defRPr>
            </a:lvl9pPr>
          </a:lstStyle>
          <a:p>
            <a:pPr eaLnBrk="1" hangingPunct="1"/>
            <a:fld id="{9E663BC6-B2E2-412E-93B0-4865E1F39A7F}" type="datetime1">
              <a:rPr lang="en-US" altLang="en-US">
                <a:solidFill>
                  <a:srgbClr val="000000"/>
                </a:solidFill>
              </a:rPr>
              <a:pPr eaLnBrk="1" hangingPunct="1"/>
              <a:t>8/7/2015</a:t>
            </a:fld>
            <a:endParaRPr lang="en-US" altLang="en-US">
              <a:solidFill>
                <a:srgbClr val="000000"/>
              </a:solidFill>
            </a:endParaRPr>
          </a:p>
        </p:txBody>
      </p:sp>
      <p:sp>
        <p:nvSpPr>
          <p:cNvPr id="91142" name="Header Placeholder 5"/>
          <p:cNvSpPr>
            <a:spLocks noGrp="1"/>
          </p:cNvSpPr>
          <p:nvPr>
            <p:ph type="hdr" sz="quarter"/>
          </p:nvPr>
        </p:nvSpPr>
        <p:spPr>
          <a:noFill/>
        </p:spPr>
        <p:txBody>
          <a:bodyPr/>
          <a:lstStyle>
            <a:lvl1pPr defTabSz="965457" eaLnBrk="0" hangingPunct="0">
              <a:defRPr>
                <a:solidFill>
                  <a:schemeClr val="tx1"/>
                </a:solidFill>
                <a:latin typeface="Arial" charset="0"/>
              </a:defRPr>
            </a:lvl1pPr>
            <a:lvl2pPr marL="763233" indent="-293551" defTabSz="965457" eaLnBrk="0" hangingPunct="0">
              <a:defRPr>
                <a:solidFill>
                  <a:schemeClr val="tx1"/>
                </a:solidFill>
                <a:latin typeface="Arial" charset="0"/>
              </a:defRPr>
            </a:lvl2pPr>
            <a:lvl3pPr marL="1174204" indent="-234841" defTabSz="965457" eaLnBrk="0" hangingPunct="0">
              <a:defRPr>
                <a:solidFill>
                  <a:schemeClr val="tx1"/>
                </a:solidFill>
                <a:latin typeface="Arial" charset="0"/>
              </a:defRPr>
            </a:lvl3pPr>
            <a:lvl4pPr marL="1643885" indent="-234841" defTabSz="965457" eaLnBrk="0" hangingPunct="0">
              <a:defRPr>
                <a:solidFill>
                  <a:schemeClr val="tx1"/>
                </a:solidFill>
                <a:latin typeface="Arial" charset="0"/>
              </a:defRPr>
            </a:lvl4pPr>
            <a:lvl5pPr marL="2113567" indent="-234841" defTabSz="965457" eaLnBrk="0" hangingPunct="0">
              <a:defRPr>
                <a:solidFill>
                  <a:schemeClr val="tx1"/>
                </a:solidFill>
                <a:latin typeface="Arial" charset="0"/>
              </a:defRPr>
            </a:lvl5pPr>
            <a:lvl6pPr marL="2583249" indent="-234841" defTabSz="965457" eaLnBrk="0" fontAlgn="base" hangingPunct="0">
              <a:spcBef>
                <a:spcPct val="0"/>
              </a:spcBef>
              <a:spcAft>
                <a:spcPct val="0"/>
              </a:spcAft>
              <a:defRPr>
                <a:solidFill>
                  <a:schemeClr val="tx1"/>
                </a:solidFill>
                <a:latin typeface="Arial" charset="0"/>
              </a:defRPr>
            </a:lvl6pPr>
            <a:lvl7pPr marL="3052930" indent="-234841" defTabSz="965457" eaLnBrk="0" fontAlgn="base" hangingPunct="0">
              <a:spcBef>
                <a:spcPct val="0"/>
              </a:spcBef>
              <a:spcAft>
                <a:spcPct val="0"/>
              </a:spcAft>
              <a:defRPr>
                <a:solidFill>
                  <a:schemeClr val="tx1"/>
                </a:solidFill>
                <a:latin typeface="Arial" charset="0"/>
              </a:defRPr>
            </a:lvl7pPr>
            <a:lvl8pPr marL="3522612" indent="-234841" defTabSz="965457" eaLnBrk="0" fontAlgn="base" hangingPunct="0">
              <a:spcBef>
                <a:spcPct val="0"/>
              </a:spcBef>
              <a:spcAft>
                <a:spcPct val="0"/>
              </a:spcAft>
              <a:defRPr>
                <a:solidFill>
                  <a:schemeClr val="tx1"/>
                </a:solidFill>
                <a:latin typeface="Arial" charset="0"/>
              </a:defRPr>
            </a:lvl8pPr>
            <a:lvl9pPr marL="3992293" indent="-234841" defTabSz="965457"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NGFN Webinar - Retail Models of Success</a:t>
            </a:r>
          </a:p>
        </p:txBody>
      </p:sp>
    </p:spTree>
    <p:extLst>
      <p:ext uri="{BB962C8B-B14F-4D97-AF65-F5344CB8AC3E}">
        <p14:creationId xmlns:p14="http://schemas.microsoft.com/office/powerpoint/2010/main" val="1728268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xfrm>
            <a:off x="1371600" y="1143000"/>
            <a:ext cx="4114800" cy="3086100"/>
          </a:xfrm>
          <a:ln/>
        </p:spPr>
      </p:sp>
      <p:sp>
        <p:nvSpPr>
          <p:cNvPr id="92163" name="Notes Placeholder 2"/>
          <p:cNvSpPr>
            <a:spLocks noGrp="1"/>
          </p:cNvSpPr>
          <p:nvPr>
            <p:ph type="body" idx="1"/>
          </p:nvPr>
        </p:nvSpPr>
        <p:spPr>
          <a:noFill/>
        </p:spPr>
        <p:txBody>
          <a:bodyPr/>
          <a:lstStyle/>
          <a:p>
            <a:pPr eaLnBrk="1" hangingPunct="1">
              <a:spcBef>
                <a:spcPct val="0"/>
              </a:spcBef>
            </a:pPr>
            <a:r>
              <a:rPr lang="en-US" altLang="en-US" smtClean="0">
                <a:ea typeface="ＭＳ Ｐゴシック" pitchFamily="34" charset="-128"/>
              </a:rPr>
              <a:t>To interact with the panelist(s) or tech support, use the Questions box. Most questions will be addressed after the formal presentation during the Q&amp;A time, but if you need clarification on a point, or have technical difficulties, ask at any time.</a:t>
            </a:r>
          </a:p>
        </p:txBody>
      </p:sp>
      <p:sp>
        <p:nvSpPr>
          <p:cNvPr id="92164"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C35A542E-FD33-46C3-9861-EAD66FA96B3F}" type="slidenum">
              <a:rPr lang="en-US" altLang="en-US">
                <a:solidFill>
                  <a:srgbClr val="000000"/>
                </a:solidFill>
              </a:rPr>
              <a:pPr eaLnBrk="1" hangingPunct="1"/>
              <a:t>7</a:t>
            </a:fld>
            <a:endParaRPr lang="en-US" altLang="en-US">
              <a:solidFill>
                <a:srgbClr val="000000"/>
              </a:solidFill>
            </a:endParaRPr>
          </a:p>
        </p:txBody>
      </p:sp>
    </p:spTree>
    <p:extLst>
      <p:ext uri="{BB962C8B-B14F-4D97-AF65-F5344CB8AC3E}">
        <p14:creationId xmlns:p14="http://schemas.microsoft.com/office/powerpoint/2010/main" val="3552580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p:spPr>
        <p:txBody>
          <a:bodyPr/>
          <a:lstStyle/>
          <a:p>
            <a:pPr eaLnBrk="1" hangingPunct="1">
              <a:spcBef>
                <a:spcPct val="0"/>
              </a:spcBef>
            </a:pPr>
            <a:r>
              <a:rPr lang="en-US" smtClean="0">
                <a:ea typeface="ＭＳ Ｐゴシック" pitchFamily="34" charset="-128"/>
              </a:rPr>
              <a:t>To interact with the panelist(s) or tech support, use the Questions box. Most questions will be addressed after the formal presentation during the Q&amp;A time, but if you need clarification on a point, or have technical difficulties, ask at any time.</a:t>
            </a:r>
          </a:p>
        </p:txBody>
      </p:sp>
      <p:sp>
        <p:nvSpPr>
          <p:cNvPr id="27652"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E150978-85F3-4471-8E5E-8C5772100108}" type="slidenum">
              <a:rPr lang="en-US" smtClean="0">
                <a:solidFill>
                  <a:srgbClr val="000000"/>
                </a:solidFill>
              </a:rPr>
              <a:pPr eaLnBrk="1" hangingPunct="1"/>
              <a:t>8</a:t>
            </a:fld>
            <a:endParaRPr lang="en-US" smtClean="0">
              <a:solidFill>
                <a:srgbClr val="000000"/>
              </a:solidFill>
            </a:endParaRPr>
          </a:p>
        </p:txBody>
      </p:sp>
    </p:spTree>
    <p:extLst>
      <p:ext uri="{BB962C8B-B14F-4D97-AF65-F5344CB8AC3E}">
        <p14:creationId xmlns:p14="http://schemas.microsoft.com/office/powerpoint/2010/main" val="4235213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xfrm>
            <a:off x="1371600" y="1143000"/>
            <a:ext cx="4114800" cy="3086100"/>
          </a:xfrm>
          <a:ln/>
        </p:spPr>
      </p:sp>
      <p:sp>
        <p:nvSpPr>
          <p:cNvPr id="94211" name="Notes Placeholder 2"/>
          <p:cNvSpPr>
            <a:spLocks noGrp="1"/>
          </p:cNvSpPr>
          <p:nvPr>
            <p:ph type="body" idx="1"/>
          </p:nvPr>
        </p:nvSpPr>
        <p:spPr>
          <a:noFill/>
        </p:spPr>
        <p:txBody>
          <a:bodyPr/>
          <a:lstStyle/>
          <a:p>
            <a:pPr eaLnBrk="1" hangingPunct="1">
              <a:spcBef>
                <a:spcPct val="0"/>
              </a:spcBef>
            </a:pPr>
            <a:r>
              <a:rPr lang="en-US" altLang="en-US" smtClean="0">
                <a:ea typeface="ＭＳ Ｐゴシック" pitchFamily="34" charset="-128"/>
              </a:rPr>
              <a:t>At the conclusion of the Cluster Call your browser will open showing a very brief survey. Please take a minute or two to fill it out so that we can continue to make the Cluster Calls a valuable service to you.</a:t>
            </a:r>
          </a:p>
        </p:txBody>
      </p:sp>
      <p:sp>
        <p:nvSpPr>
          <p:cNvPr id="94212"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90C319B9-869A-47BD-848F-D11ED8D7D042}" type="slidenum">
              <a:rPr lang="en-US" altLang="en-US">
                <a:solidFill>
                  <a:srgbClr val="000000"/>
                </a:solidFill>
              </a:rPr>
              <a:pPr eaLnBrk="1" hangingPunct="1"/>
              <a:t>9</a:t>
            </a:fld>
            <a:endParaRPr lang="en-US" altLang="en-US">
              <a:solidFill>
                <a:srgbClr val="000000"/>
              </a:solidFill>
            </a:endParaRPr>
          </a:p>
        </p:txBody>
      </p:sp>
    </p:spTree>
    <p:extLst>
      <p:ext uri="{BB962C8B-B14F-4D97-AF65-F5344CB8AC3E}">
        <p14:creationId xmlns:p14="http://schemas.microsoft.com/office/powerpoint/2010/main" val="1346218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a:solidFill>
                  <a:schemeClr val="tx1"/>
                </a:solidFill>
                <a:latin typeface="Arial" charset="0"/>
                <a:ea typeface="ＭＳ Ｐゴシック" pitchFamily="48" charset="-128"/>
              </a:defRPr>
            </a:lvl1pPr>
            <a:lvl2pPr marL="742950" indent="-285750">
              <a:defRPr>
                <a:solidFill>
                  <a:schemeClr val="tx1"/>
                </a:solidFill>
                <a:latin typeface="Arial" charset="0"/>
                <a:ea typeface="ＭＳ Ｐゴシック" pitchFamily="48" charset="-128"/>
              </a:defRPr>
            </a:lvl2pPr>
            <a:lvl3pPr marL="1143000" indent="-228600">
              <a:defRPr>
                <a:solidFill>
                  <a:schemeClr val="tx1"/>
                </a:solidFill>
                <a:latin typeface="Arial" charset="0"/>
                <a:ea typeface="ＭＳ Ｐゴシック" pitchFamily="48" charset="-128"/>
              </a:defRPr>
            </a:lvl3pPr>
            <a:lvl4pPr marL="1600200" indent="-228600">
              <a:defRPr>
                <a:solidFill>
                  <a:schemeClr val="tx1"/>
                </a:solidFill>
                <a:latin typeface="Arial" charset="0"/>
                <a:ea typeface="ＭＳ Ｐゴシック" pitchFamily="48" charset="-128"/>
              </a:defRPr>
            </a:lvl4pPr>
            <a:lvl5pPr marL="2057400" indent="-228600">
              <a:defRPr>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48" charset="-128"/>
              </a:defRPr>
            </a:lvl9pPr>
          </a:lstStyle>
          <a:p>
            <a:fld id="{7B0DC8B0-63C3-4EC4-A942-39341F63C1F5}" type="slidenum">
              <a:rPr lang="en-US" altLang="en-US" smtClean="0">
                <a:solidFill>
                  <a:srgbClr val="000000"/>
                </a:solidFill>
              </a:rPr>
              <a:pPr/>
              <a:t>10</a:t>
            </a:fld>
            <a:endParaRPr lang="en-US" altLang="en-US" smtClean="0">
              <a:solidFill>
                <a:srgbClr val="000000"/>
              </a:solidFill>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altLang="en-US" smtClean="0">
              <a:ea typeface="ＭＳ Ｐゴシック" pitchFamily="48" charset="-128"/>
            </a:endParaRPr>
          </a:p>
        </p:txBody>
      </p:sp>
    </p:spTree>
    <p:extLst>
      <p:ext uri="{BB962C8B-B14F-4D97-AF65-F5344CB8AC3E}">
        <p14:creationId xmlns:p14="http://schemas.microsoft.com/office/powerpoint/2010/main" val="2532084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Diverse mix of grasses  and legumes</a:t>
            </a:r>
            <a:endParaRPr lang="en-US" dirty="0"/>
          </a:p>
        </p:txBody>
      </p:sp>
      <p:sp>
        <p:nvSpPr>
          <p:cNvPr id="4" name="Slide Number Placeholder 3"/>
          <p:cNvSpPr>
            <a:spLocks noGrp="1"/>
          </p:cNvSpPr>
          <p:nvPr>
            <p:ph type="sldNum" sz="quarter" idx="10"/>
          </p:nvPr>
        </p:nvSpPr>
        <p:spPr/>
        <p:txBody>
          <a:bodyPr/>
          <a:lstStyle/>
          <a:p>
            <a:fld id="{0DF386BE-E9D2-4E3F-9BA7-33597BE844F1}" type="slidenum">
              <a:rPr lang="en-US" smtClean="0"/>
              <a:t>18</a:t>
            </a:fld>
            <a:endParaRPr lang="en-US"/>
          </a:p>
        </p:txBody>
      </p:sp>
    </p:spTree>
    <p:extLst>
      <p:ext uri="{BB962C8B-B14F-4D97-AF65-F5344CB8AC3E}">
        <p14:creationId xmlns:p14="http://schemas.microsoft.com/office/powerpoint/2010/main" val="4038600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076C22-FD7D-455E-9AD8-BA9E288664CA}" type="datetimeFigureOut">
              <a:rPr lang="en-US" smtClean="0"/>
              <a:t>8/7/2015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4042106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076C22-FD7D-455E-9AD8-BA9E288664CA}" type="datetimeFigureOut">
              <a:rPr lang="en-US" smtClean="0"/>
              <a:t>8/7/2015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1537195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076C22-FD7D-455E-9AD8-BA9E288664CA}" type="datetimeFigureOut">
              <a:rPr lang="en-US" smtClean="0"/>
              <a:t>8/7/2015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2686815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smtClean="0"/>
            </a:lvl1pPr>
          </a:lstStyle>
          <a:p>
            <a:fld id="{F7A29968-B2F5-4208-A90D-E57AC2C04514}" type="slidenum">
              <a:rPr lang="en-US"/>
              <a:pPr/>
              <a:t>‹#›</a:t>
            </a:fld>
            <a:endParaRPr lang="en-US"/>
          </a:p>
        </p:txBody>
      </p:sp>
    </p:spTree>
    <p:extLst>
      <p:ext uri="{BB962C8B-B14F-4D97-AF65-F5344CB8AC3E}">
        <p14:creationId xmlns:p14="http://schemas.microsoft.com/office/powerpoint/2010/main" val="3715897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076C22-FD7D-455E-9AD8-BA9E288664CA}" type="datetimeFigureOut">
              <a:rPr lang="en-US" smtClean="0"/>
              <a:t>8/7/2015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1266432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076C22-FD7D-455E-9AD8-BA9E288664CA}" type="datetimeFigureOut">
              <a:rPr lang="en-US" smtClean="0"/>
              <a:t>8/7/2015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3027079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076C22-FD7D-455E-9AD8-BA9E288664CA}" type="datetimeFigureOut">
              <a:rPr lang="en-US" smtClean="0"/>
              <a:t>8/7/2015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3574575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076C22-FD7D-455E-9AD8-BA9E288664CA}" type="datetimeFigureOut">
              <a:rPr lang="en-US" smtClean="0"/>
              <a:t>8/7/2015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3640118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076C22-FD7D-455E-9AD8-BA9E288664CA}" type="datetimeFigureOut">
              <a:rPr lang="en-US" smtClean="0"/>
              <a:t>8/7/2015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1930906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076C22-FD7D-455E-9AD8-BA9E288664CA}" type="datetimeFigureOut">
              <a:rPr lang="en-US" smtClean="0"/>
              <a:t>8/7/2015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4206777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076C22-FD7D-455E-9AD8-BA9E288664CA}" type="datetimeFigureOut">
              <a:rPr lang="en-US" smtClean="0"/>
              <a:t>8/7/2015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901557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076C22-FD7D-455E-9AD8-BA9E288664CA}" type="datetimeFigureOut">
              <a:rPr lang="en-US" smtClean="0"/>
              <a:t>8/7/2015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53882-7A02-4E3E-A614-40FAD531A28B}" type="slidenum">
              <a:rPr lang="en-US" smtClean="0"/>
              <a:t>‹#›</a:t>
            </a:fld>
            <a:endParaRPr lang="en-US"/>
          </a:p>
        </p:txBody>
      </p:sp>
    </p:spTree>
    <p:extLst>
      <p:ext uri="{BB962C8B-B14F-4D97-AF65-F5344CB8AC3E}">
        <p14:creationId xmlns:p14="http://schemas.microsoft.com/office/powerpoint/2010/main" val="3117911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076C22-FD7D-455E-9AD8-BA9E288664CA}" type="datetimeFigureOut">
              <a:rPr lang="en-US" smtClean="0"/>
              <a:t>8/7/2015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A53882-7A02-4E3E-A614-40FAD531A28B}" type="slidenum">
              <a:rPr lang="en-US" smtClean="0"/>
              <a:t>‹#›</a:t>
            </a:fld>
            <a:endParaRPr lang="en-US"/>
          </a:p>
        </p:txBody>
      </p:sp>
    </p:spTree>
    <p:extLst>
      <p:ext uri="{BB962C8B-B14F-4D97-AF65-F5344CB8AC3E}">
        <p14:creationId xmlns:p14="http://schemas.microsoft.com/office/powerpoint/2010/main" val="3830433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5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5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png"/></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png"/></Relationships>
</file>

<file path=ppt/slides/_rels/slide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1.ti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2.t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8200" y="533400"/>
            <a:ext cx="7467600" cy="5638800"/>
          </a:xfrm>
          <a:prstGeom prst="roundRect">
            <a:avLst/>
          </a:prstGeom>
          <a:solidFill>
            <a:schemeClr val="accent1"/>
          </a:solidFill>
          <a:ln w="76200">
            <a:solidFill>
              <a:srgbClr val="63646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dirty="0">
              <a:solidFill>
                <a:prstClr val="white"/>
              </a:solidFill>
            </a:endParaRPr>
          </a:p>
        </p:txBody>
      </p:sp>
      <p:sp>
        <p:nvSpPr>
          <p:cNvPr id="2" name="Title 1"/>
          <p:cNvSpPr>
            <a:spLocks noGrp="1"/>
          </p:cNvSpPr>
          <p:nvPr>
            <p:ph type="ctrTitle" sz="quarter"/>
          </p:nvPr>
        </p:nvSpPr>
        <p:spPr>
          <a:xfrm>
            <a:off x="1038225" y="1066800"/>
            <a:ext cx="7067550" cy="2133600"/>
          </a:xfrm>
        </p:spPr>
        <p:txBody>
          <a:bodyPr/>
          <a:lstStyle/>
          <a:p>
            <a:pPr>
              <a:defRPr/>
            </a:pPr>
            <a:r>
              <a:rPr lang="en-US" sz="3000" b="1" dirty="0" smtClean="0">
                <a:effectLst>
                  <a:outerShdw blurRad="38100" dist="38100" dir="2700000" algn="tl">
                    <a:srgbClr val="000000">
                      <a:alpha val="43137"/>
                    </a:srgbClr>
                  </a:outerShdw>
                </a:effectLst>
              </a:rPr>
              <a:t>Upper Midwest Grazing Educators Webinar Series</a:t>
            </a:r>
            <a:endParaRPr lang="en-US" sz="2600" b="1" dirty="0">
              <a:solidFill>
                <a:schemeClr val="bg2">
                  <a:lumMod val="65000"/>
                  <a:lumOff val="35000"/>
                </a:schemeClr>
              </a:solidFill>
              <a:effectLst/>
            </a:endParaRPr>
          </a:p>
        </p:txBody>
      </p:sp>
      <p:sp>
        <p:nvSpPr>
          <p:cNvPr id="3" name="Subtitle 2"/>
          <p:cNvSpPr>
            <a:spLocks noGrp="1"/>
          </p:cNvSpPr>
          <p:nvPr>
            <p:ph type="subTitle" sz="quarter" idx="1"/>
          </p:nvPr>
        </p:nvSpPr>
        <p:spPr>
          <a:xfrm>
            <a:off x="1371600" y="4572000"/>
            <a:ext cx="6400800" cy="1371599"/>
          </a:xfrm>
        </p:spPr>
        <p:txBody>
          <a:bodyPr>
            <a:normAutofit/>
          </a:bodyPr>
          <a:lstStyle/>
          <a:p>
            <a:pPr>
              <a:defRPr/>
            </a:pPr>
            <a:r>
              <a:rPr lang="en-US" sz="2400" b="1" dirty="0" smtClean="0">
                <a:solidFill>
                  <a:schemeClr val="accent6">
                    <a:lumMod val="75000"/>
                  </a:schemeClr>
                </a:solidFill>
                <a:effectLst>
                  <a:outerShdw blurRad="38100" dist="38100" dir="2700000" algn="tl">
                    <a:srgbClr val="000000">
                      <a:alpha val="43137"/>
                    </a:srgbClr>
                  </a:outerShdw>
                </a:effectLst>
                <a:latin typeface="Gill Sans MT" panose="020B0502020104020203" pitchFamily="34" charset="0"/>
              </a:rPr>
              <a:t>Integrating Livestock into Cropping Systems</a:t>
            </a:r>
          </a:p>
          <a:p>
            <a:pPr>
              <a:defRPr/>
            </a:pPr>
            <a:r>
              <a:rPr lang="en-US" sz="2400" b="1" dirty="0" smtClean="0">
                <a:solidFill>
                  <a:schemeClr val="accent6">
                    <a:lumMod val="75000"/>
                  </a:schemeClr>
                </a:solidFill>
                <a:effectLst>
                  <a:outerShdw blurRad="38100" dist="38100" dir="2700000" algn="tl">
                    <a:srgbClr val="000000">
                      <a:alpha val="43137"/>
                    </a:srgbClr>
                  </a:outerShdw>
                </a:effectLst>
                <a:latin typeface="Gill Sans MT" panose="020B0502020104020203" pitchFamily="34" charset="0"/>
              </a:rPr>
              <a:t>August 7, 2015</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9426" y="3886200"/>
            <a:ext cx="2672747" cy="700373"/>
          </a:xfrm>
          <a:prstGeom prst="rect">
            <a:avLst/>
          </a:prstGeom>
        </p:spPr>
      </p:pic>
      <p:sp>
        <p:nvSpPr>
          <p:cNvPr id="7" name="TextBox 6"/>
          <p:cNvSpPr txBox="1"/>
          <p:nvPr/>
        </p:nvSpPr>
        <p:spPr>
          <a:xfrm>
            <a:off x="3273725" y="3006209"/>
            <a:ext cx="2667000" cy="369332"/>
          </a:xfrm>
          <a:prstGeom prst="rect">
            <a:avLst/>
          </a:prstGeom>
          <a:noFill/>
        </p:spPr>
        <p:txBody>
          <a:bodyPr wrap="square" rtlCol="0">
            <a:spAutoFit/>
          </a:bodyPr>
          <a:lstStyle/>
          <a:p>
            <a:endParaRPr 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741377"/>
            <a:ext cx="7010400" cy="898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7"/>
          <p:cNvSpPr>
            <a:spLocks noGrp="1"/>
          </p:cNvSpPr>
          <p:nvPr>
            <p:ph type="sldNum" sz="quarter" idx="12"/>
          </p:nvPr>
        </p:nvSpPr>
        <p:spPr/>
        <p:txBody>
          <a:bodyPr/>
          <a:lstStyle/>
          <a:p>
            <a:pPr>
              <a:defRPr/>
            </a:pPr>
            <a:fld id="{ADD10226-18C3-41DC-8E5E-893FE16AC26B}" type="slidenum">
              <a:rPr lang="en-US">
                <a:solidFill>
                  <a:prstClr val="white"/>
                </a:solidFill>
              </a:rPr>
              <a:pPr>
                <a:defRPr/>
              </a:pPr>
              <a:t>10</a:t>
            </a:fld>
            <a:endParaRPr lang="en-US">
              <a:solidFill>
                <a:prstClr val="white"/>
              </a:solidFill>
            </a:endParaRPr>
          </a:p>
        </p:txBody>
      </p:sp>
      <p:sp>
        <p:nvSpPr>
          <p:cNvPr id="2" name="Rectangle 1"/>
          <p:cNvSpPr/>
          <p:nvPr/>
        </p:nvSpPr>
        <p:spPr bwMode="auto">
          <a:xfrm>
            <a:off x="152400" y="1828800"/>
            <a:ext cx="3886200" cy="3200400"/>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mtClean="0">
              <a:solidFill>
                <a:prstClr val="white"/>
              </a:solidFill>
              <a:ea typeface="ＭＳ Ｐゴシック" pitchFamily="48" charset="-128"/>
            </a:endParaRPr>
          </a:p>
        </p:txBody>
      </p:sp>
      <p:sp>
        <p:nvSpPr>
          <p:cNvPr id="9" name="Rectangle 8"/>
          <p:cNvSpPr/>
          <p:nvPr/>
        </p:nvSpPr>
        <p:spPr bwMode="auto">
          <a:xfrm>
            <a:off x="4419599" y="266700"/>
            <a:ext cx="4105275" cy="3162300"/>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mtClean="0">
              <a:solidFill>
                <a:prstClr val="white"/>
              </a:solidFill>
              <a:ea typeface="ＭＳ Ｐゴシック" pitchFamily="48" charset="-128"/>
            </a:endParaRPr>
          </a:p>
        </p:txBody>
      </p:sp>
      <p:pic>
        <p:nvPicPr>
          <p:cNvPr id="5123" name="Picture 6"/>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327153" y="2019300"/>
            <a:ext cx="3536693" cy="2819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pic>
        <p:nvPicPr>
          <p:cNvPr id="5124" name="Picture 7"/>
          <p:cNvPicPr>
            <a:picLocks noGrp="1" noChangeAspect="1" noChangeArrowheads="1"/>
          </p:cNvPicPr>
          <p:nvPr>
            <p:ph sz="quarter" idx="4294967295"/>
          </p:nvPr>
        </p:nvPicPr>
        <p:blipFill rotWithShape="1">
          <a:blip r:embed="rId4" cstate="print">
            <a:extLst>
              <a:ext uri="{28A0092B-C50C-407E-A947-70E740481C1C}">
                <a14:useLocalDpi xmlns:a14="http://schemas.microsoft.com/office/drawing/2010/main" val="0"/>
              </a:ext>
            </a:extLst>
          </a:blip>
          <a:srcRect b="6708"/>
          <a:stretch/>
        </p:blipFill>
        <p:spPr>
          <a:xfrm>
            <a:off x="4539437" y="381014"/>
            <a:ext cx="3886200" cy="29443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8" name="Rectangle 7"/>
          <p:cNvSpPr/>
          <p:nvPr/>
        </p:nvSpPr>
        <p:spPr bwMode="auto">
          <a:xfrm>
            <a:off x="4419600" y="3695700"/>
            <a:ext cx="4105275" cy="2667000"/>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mtClean="0">
              <a:solidFill>
                <a:prstClr val="white"/>
              </a:solidFill>
              <a:ea typeface="ＭＳ Ｐゴシック" pitchFamily="48" charset="-128"/>
            </a:endParaRPr>
          </a:p>
        </p:txBody>
      </p:sp>
      <p:pic>
        <p:nvPicPr>
          <p:cNvPr id="5125" name="Picture 8" descr="Judy_Cow Eating"/>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4535487" y="3833018"/>
            <a:ext cx="3873500" cy="2392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Who’s Sponsoring the webinar series?</a:t>
            </a:r>
          </a:p>
        </p:txBody>
      </p:sp>
      <p:sp>
        <p:nvSpPr>
          <p:cNvPr id="3" name="Text Placeholder 2"/>
          <p:cNvSpPr>
            <a:spLocks noGrp="1"/>
          </p:cNvSpPr>
          <p:nvPr>
            <p:ph type="body" idx="1"/>
          </p:nvPr>
        </p:nvSpPr>
        <p:spPr/>
        <p:txBody>
          <a:bodyPr/>
          <a:lstStyle/>
          <a:p>
            <a:r>
              <a:rPr lang="en-US" dirty="0" smtClean="0"/>
              <a:t>Green Lands Blue Waters</a:t>
            </a:r>
            <a:endParaRPr lang="en-US" dirty="0"/>
          </a:p>
        </p:txBody>
      </p:sp>
      <p:sp>
        <p:nvSpPr>
          <p:cNvPr id="4" name="Content Placeholder 3"/>
          <p:cNvSpPr>
            <a:spLocks noGrp="1"/>
          </p:cNvSpPr>
          <p:nvPr>
            <p:ph sz="half" idx="2"/>
          </p:nvPr>
        </p:nvSpPr>
        <p:spPr>
          <a:xfrm>
            <a:off x="533400" y="2133600"/>
            <a:ext cx="3962400" cy="3951288"/>
          </a:xfrm>
        </p:spPr>
        <p:txBody>
          <a:bodyPr/>
          <a:lstStyle/>
          <a:p>
            <a:pPr marL="0" indent="0">
              <a:buNone/>
            </a:pPr>
            <a:r>
              <a:rPr lang="en-US" dirty="0" smtClean="0"/>
              <a:t>   </a:t>
            </a:r>
            <a:r>
              <a:rPr lang="en-US" u="sng" dirty="0" smtClean="0"/>
              <a:t>Goals </a:t>
            </a:r>
            <a:endParaRPr lang="en-US" dirty="0"/>
          </a:p>
          <a:p>
            <a:r>
              <a:rPr lang="en-US" dirty="0" smtClean="0"/>
              <a:t>Increase perennial forage and pasture</a:t>
            </a:r>
          </a:p>
          <a:p>
            <a:r>
              <a:rPr lang="en-US" dirty="0" smtClean="0"/>
              <a:t>Improve environmental performance of farming</a:t>
            </a:r>
          </a:p>
          <a:p>
            <a:r>
              <a:rPr lang="en-US" dirty="0" smtClean="0"/>
              <a:t>Maintain production and profitability</a:t>
            </a:r>
          </a:p>
          <a:p>
            <a:pPr marL="0" indent="0">
              <a:buNone/>
            </a:pPr>
            <a:r>
              <a:rPr lang="en-US" dirty="0" smtClean="0"/>
              <a:t> </a:t>
            </a:r>
            <a:endParaRPr lang="en-US" dirty="0"/>
          </a:p>
        </p:txBody>
      </p:sp>
      <p:sp>
        <p:nvSpPr>
          <p:cNvPr id="5" name="Text Placeholder 4"/>
          <p:cNvSpPr>
            <a:spLocks noGrp="1"/>
          </p:cNvSpPr>
          <p:nvPr>
            <p:ph type="body" sz="quarter" idx="3"/>
          </p:nvPr>
        </p:nvSpPr>
        <p:spPr/>
        <p:txBody>
          <a:bodyPr/>
          <a:lstStyle/>
          <a:p>
            <a:r>
              <a:rPr lang="en-US" dirty="0" smtClean="0"/>
              <a:t>     The Pasture Project</a:t>
            </a:r>
            <a:endParaRPr lang="en-US" dirty="0"/>
          </a:p>
        </p:txBody>
      </p:sp>
      <p:sp>
        <p:nvSpPr>
          <p:cNvPr id="6" name="Content Placeholder 5"/>
          <p:cNvSpPr>
            <a:spLocks noGrp="1"/>
          </p:cNvSpPr>
          <p:nvPr>
            <p:ph sz="quarter" idx="4"/>
          </p:nvPr>
        </p:nvSpPr>
        <p:spPr/>
        <p:txBody>
          <a:bodyPr/>
          <a:lstStyle/>
          <a:p>
            <a:pPr marL="0" indent="0">
              <a:buNone/>
            </a:pPr>
            <a:r>
              <a:rPr lang="en-US" u="sng" dirty="0" smtClean="0"/>
              <a:t>Goals</a:t>
            </a:r>
          </a:p>
          <a:p>
            <a:r>
              <a:rPr lang="en-US" dirty="0" smtClean="0"/>
              <a:t>Expand grass-based livestock production</a:t>
            </a:r>
          </a:p>
          <a:p>
            <a:r>
              <a:rPr lang="en-US" dirty="0" smtClean="0"/>
              <a:t>Accelerate transition to sustainable farm production</a:t>
            </a:r>
          </a:p>
          <a:p>
            <a:r>
              <a:rPr lang="en-US" dirty="0" smtClean="0"/>
              <a:t>Improve water quality</a:t>
            </a:r>
          </a:p>
          <a:p>
            <a:pPr marL="0" indent="0">
              <a:buNone/>
            </a:pPr>
            <a:r>
              <a:rPr lang="en-US" u="sng" dirty="0" smtClean="0"/>
              <a:t> </a:t>
            </a:r>
          </a:p>
          <a:p>
            <a:endParaRPr lang="en-US" u="sng" dirty="0"/>
          </a:p>
        </p:txBody>
      </p:sp>
      <p:sp>
        <p:nvSpPr>
          <p:cNvPr id="7" name="Slide Number Placeholder 6"/>
          <p:cNvSpPr>
            <a:spLocks noGrp="1"/>
          </p:cNvSpPr>
          <p:nvPr>
            <p:ph type="sldNum" sz="quarter" idx="12"/>
          </p:nvPr>
        </p:nvSpPr>
        <p:spPr/>
        <p:txBody>
          <a:bodyPr/>
          <a:lstStyle/>
          <a:p>
            <a:pPr>
              <a:defRPr/>
            </a:pPr>
            <a:fld id="{0FB6325D-89BD-4648-A9A8-CB8DB367F42F}" type="slidenum">
              <a:rPr lang="en-US" smtClean="0">
                <a:solidFill>
                  <a:prstClr val="white"/>
                </a:solidFill>
              </a:rPr>
              <a:pPr>
                <a:defRPr/>
              </a:pPr>
              <a:t>11</a:t>
            </a:fld>
            <a:endParaRPr lang="en-US">
              <a:solidFill>
                <a:prstClr val="white"/>
              </a:solidFill>
            </a:endParaRPr>
          </a:p>
        </p:txBody>
      </p:sp>
    </p:spTree>
    <p:extLst>
      <p:ext uri="{BB962C8B-B14F-4D97-AF65-F5344CB8AC3E}">
        <p14:creationId xmlns:p14="http://schemas.microsoft.com/office/powerpoint/2010/main" val="19627902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Why Focus on Grazing Educators?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457200" y="1600200"/>
            <a:ext cx="4038600" cy="4648200"/>
          </a:xfrm>
        </p:spPr>
        <p:txBody>
          <a:bodyPr>
            <a:normAutofit lnSpcReduction="10000"/>
          </a:bodyPr>
          <a:lstStyle/>
          <a:p>
            <a:r>
              <a:rPr lang="en-US" sz="2400" dirty="0" smtClean="0"/>
              <a:t>The Upper Midwest is a unique geography</a:t>
            </a:r>
          </a:p>
          <a:p>
            <a:r>
              <a:rPr lang="en-US" sz="2400" dirty="0" smtClean="0"/>
              <a:t>More young farmers are interested in livestock production</a:t>
            </a:r>
          </a:p>
          <a:p>
            <a:r>
              <a:rPr lang="en-US" sz="2400" dirty="0" smtClean="0"/>
              <a:t>More landowners and conservationist are interested in livestock benefits</a:t>
            </a:r>
          </a:p>
          <a:p>
            <a:r>
              <a:rPr lang="en-US" sz="2400" dirty="0" smtClean="0"/>
              <a:t>More consumers want pasture raised meat and dairy products</a:t>
            </a:r>
          </a:p>
        </p:txBody>
      </p:sp>
      <p:sp>
        <p:nvSpPr>
          <p:cNvPr id="4" name="Content Placeholder 3"/>
          <p:cNvSpPr>
            <a:spLocks noGrp="1"/>
          </p:cNvSpPr>
          <p:nvPr>
            <p:ph sz="half" idx="2"/>
          </p:nvPr>
        </p:nvSpPr>
        <p:spPr>
          <a:xfrm>
            <a:off x="4648200" y="1600200"/>
            <a:ext cx="4038600" cy="4648200"/>
          </a:xfrm>
        </p:spPr>
        <p:txBody>
          <a:bodyPr>
            <a:normAutofit lnSpcReduction="10000"/>
          </a:bodyPr>
          <a:lstStyle/>
          <a:p>
            <a:r>
              <a:rPr lang="en-US" sz="2400" dirty="0" smtClean="0"/>
              <a:t>Less public funding for grazing networks and education</a:t>
            </a:r>
          </a:p>
          <a:p>
            <a:r>
              <a:rPr lang="en-US" sz="2400" dirty="0" smtClean="0"/>
              <a:t>Fewer professional development opportunities for educators</a:t>
            </a:r>
          </a:p>
          <a:p>
            <a:r>
              <a:rPr lang="en-US" sz="2400" dirty="0" smtClean="0"/>
              <a:t>Changes in grazing techniques and terminology</a:t>
            </a:r>
          </a:p>
          <a:p>
            <a:r>
              <a:rPr lang="en-US" sz="2400" dirty="0" smtClean="0"/>
              <a:t>No single source for education materials</a:t>
            </a:r>
          </a:p>
          <a:p>
            <a:pPr marL="0" indent="0">
              <a:buNone/>
            </a:pPr>
            <a:endParaRPr lang="en-US" sz="2400" dirty="0" smtClean="0"/>
          </a:p>
          <a:p>
            <a:endParaRPr lang="en-US" sz="2400" dirty="0" smtClean="0"/>
          </a:p>
          <a:p>
            <a:endParaRPr lang="en-US" dirty="0"/>
          </a:p>
        </p:txBody>
      </p:sp>
      <p:sp>
        <p:nvSpPr>
          <p:cNvPr id="5" name="Slide Number Placeholder 4"/>
          <p:cNvSpPr>
            <a:spLocks noGrp="1"/>
          </p:cNvSpPr>
          <p:nvPr>
            <p:ph type="sldNum" sz="quarter" idx="12"/>
          </p:nvPr>
        </p:nvSpPr>
        <p:spPr/>
        <p:txBody>
          <a:bodyPr/>
          <a:lstStyle/>
          <a:p>
            <a:pPr>
              <a:defRPr/>
            </a:pPr>
            <a:fld id="{1E959A6A-6FF7-4627-B2F0-AA7A6528956E}" type="slidenum">
              <a:rPr lang="en-US" smtClean="0">
                <a:solidFill>
                  <a:prstClr val="white"/>
                </a:solidFill>
              </a:rPr>
              <a:pPr>
                <a:defRPr/>
              </a:pPr>
              <a:t>12</a:t>
            </a:fld>
            <a:endParaRPr lang="en-US">
              <a:solidFill>
                <a:prstClr val="white"/>
              </a:solidFill>
            </a:endParaRPr>
          </a:p>
        </p:txBody>
      </p:sp>
    </p:spTree>
    <p:extLst>
      <p:ext uri="{BB962C8B-B14F-4D97-AF65-F5344CB8AC3E}">
        <p14:creationId xmlns:p14="http://schemas.microsoft.com/office/powerpoint/2010/main" val="30617647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effectLst>
                  <a:outerShdw blurRad="38100" dist="38100" dir="2700000" algn="tl">
                    <a:srgbClr val="000000">
                      <a:alpha val="43137"/>
                    </a:srgbClr>
                  </a:outerShdw>
                </a:effectLst>
              </a:rPr>
              <a:t>What Could a Grazing Educator Network Achieve?</a:t>
            </a:r>
            <a:r>
              <a:rPr lang="en-US" dirty="0" smtClean="0"/>
              <a:t> </a:t>
            </a:r>
            <a:endParaRPr lang="en-US" dirty="0"/>
          </a:p>
        </p:txBody>
      </p:sp>
      <p:sp>
        <p:nvSpPr>
          <p:cNvPr id="3" name="Content Placeholder 2"/>
          <p:cNvSpPr>
            <a:spLocks noGrp="1"/>
          </p:cNvSpPr>
          <p:nvPr>
            <p:ph sz="half" idx="1"/>
          </p:nvPr>
        </p:nvSpPr>
        <p:spPr>
          <a:xfrm>
            <a:off x="533400" y="1600200"/>
            <a:ext cx="4038600" cy="5029200"/>
          </a:xfrm>
        </p:spPr>
        <p:txBody>
          <a:bodyPr/>
          <a:lstStyle/>
          <a:p>
            <a:r>
              <a:rPr lang="en-US" sz="2200" dirty="0" smtClean="0"/>
              <a:t>Connect Upper Midwest Educators through  </a:t>
            </a:r>
            <a:r>
              <a:rPr lang="en-US" sz="2200" dirty="0"/>
              <a:t>discussion and sharing</a:t>
            </a:r>
            <a:endParaRPr lang="en-US" sz="2200" dirty="0" smtClean="0"/>
          </a:p>
          <a:p>
            <a:r>
              <a:rPr lang="en-US" sz="2200" dirty="0" smtClean="0"/>
              <a:t>Assess education materials-tool; determine what’s missing and fill the gaps</a:t>
            </a:r>
          </a:p>
          <a:p>
            <a:r>
              <a:rPr lang="en-US" sz="2200" dirty="0" smtClean="0"/>
              <a:t>Create a platform to house and access materials and tools</a:t>
            </a:r>
          </a:p>
          <a:p>
            <a:r>
              <a:rPr lang="en-US" sz="2200" dirty="0" smtClean="0"/>
              <a:t>Share what works and why</a:t>
            </a:r>
          </a:p>
          <a:p>
            <a:r>
              <a:rPr lang="en-US" sz="2200" dirty="0" smtClean="0"/>
              <a:t>Cross-pollination of staff, students, apprentices and programs</a:t>
            </a:r>
            <a:endParaRPr lang="en-US" sz="2200" dirty="0"/>
          </a:p>
        </p:txBody>
      </p:sp>
      <p:sp>
        <p:nvSpPr>
          <p:cNvPr id="4" name="Content Placeholder 3"/>
          <p:cNvSpPr>
            <a:spLocks noGrp="1"/>
          </p:cNvSpPr>
          <p:nvPr>
            <p:ph sz="half" idx="2"/>
          </p:nvPr>
        </p:nvSpPr>
        <p:spPr>
          <a:xfrm>
            <a:off x="4648200" y="1600200"/>
            <a:ext cx="4038600" cy="5029200"/>
          </a:xfrm>
        </p:spPr>
        <p:txBody>
          <a:bodyPr/>
          <a:lstStyle/>
          <a:p>
            <a:r>
              <a:rPr lang="en-US" sz="2200" dirty="0" smtClean="0"/>
              <a:t>Involve established grazing education programs</a:t>
            </a:r>
          </a:p>
          <a:p>
            <a:r>
              <a:rPr lang="en-US" sz="2200" dirty="0" smtClean="0"/>
              <a:t>Access materials-tools no longer in circulation</a:t>
            </a:r>
          </a:p>
          <a:p>
            <a:r>
              <a:rPr lang="en-US" sz="2200" dirty="0" smtClean="0"/>
              <a:t>Build collaboration that is more “grass-roots” than “top-down”</a:t>
            </a:r>
          </a:p>
          <a:p>
            <a:r>
              <a:rPr lang="en-US" sz="2200" dirty="0" smtClean="0"/>
              <a:t>Include educators of various types; farmers, academics, agency and consultants</a:t>
            </a:r>
          </a:p>
          <a:p>
            <a:r>
              <a:rPr lang="en-US" sz="2200" dirty="0" smtClean="0"/>
              <a:t>Establish basic principles of managed grazing that are taught by all</a:t>
            </a:r>
            <a:endParaRPr lang="en-US" sz="2400" dirty="0"/>
          </a:p>
          <a:p>
            <a:endParaRPr lang="en-US" sz="2200" dirty="0"/>
          </a:p>
        </p:txBody>
      </p:sp>
      <p:sp>
        <p:nvSpPr>
          <p:cNvPr id="5" name="Slide Number Placeholder 4"/>
          <p:cNvSpPr>
            <a:spLocks noGrp="1"/>
          </p:cNvSpPr>
          <p:nvPr>
            <p:ph type="sldNum" sz="quarter" idx="12"/>
          </p:nvPr>
        </p:nvSpPr>
        <p:spPr/>
        <p:txBody>
          <a:bodyPr/>
          <a:lstStyle/>
          <a:p>
            <a:pPr>
              <a:defRPr/>
            </a:pPr>
            <a:fld id="{1E959A6A-6FF7-4627-B2F0-AA7A6528956E}" type="slidenum">
              <a:rPr lang="en-US" smtClean="0">
                <a:solidFill>
                  <a:prstClr val="white"/>
                </a:solidFill>
              </a:rPr>
              <a:pPr>
                <a:defRPr/>
              </a:pPr>
              <a:t>13</a:t>
            </a:fld>
            <a:endParaRPr lang="en-US">
              <a:solidFill>
                <a:prstClr val="white"/>
              </a:solidFill>
            </a:endParaRPr>
          </a:p>
        </p:txBody>
      </p:sp>
    </p:spTree>
    <p:extLst>
      <p:ext uri="{BB962C8B-B14F-4D97-AF65-F5344CB8AC3E}">
        <p14:creationId xmlns:p14="http://schemas.microsoft.com/office/powerpoint/2010/main" val="23154757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effectLst>
                  <a:outerShdw blurRad="38100" dist="38100" dir="2700000" algn="tl">
                    <a:srgbClr val="000000">
                      <a:alpha val="43137"/>
                    </a:srgbClr>
                  </a:outerShdw>
                </a:effectLst>
              </a:rPr>
              <a:t>What is the format for today’s webinar?</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4876800"/>
          </a:xfrm>
        </p:spPr>
        <p:txBody>
          <a:bodyPr/>
          <a:lstStyle/>
          <a:p>
            <a:r>
              <a:rPr lang="en-US" sz="3200" b="1" dirty="0" smtClean="0"/>
              <a:t>Presenters will discuss topics, sharing experience and insights</a:t>
            </a:r>
          </a:p>
          <a:p>
            <a:r>
              <a:rPr lang="en-US" sz="3200" b="1" dirty="0" smtClean="0"/>
              <a:t>Audience is encouraged to do the same</a:t>
            </a:r>
          </a:p>
          <a:p>
            <a:r>
              <a:rPr lang="en-US" sz="3200" b="1" dirty="0" smtClean="0"/>
              <a:t>Moderators will “direct the traffic” and keep discussion moving </a:t>
            </a:r>
          </a:p>
          <a:p>
            <a:r>
              <a:rPr lang="en-US" sz="3200" b="1" dirty="0" smtClean="0"/>
              <a:t>Audience is asked to take a brief survey at the end of the webinar</a:t>
            </a:r>
          </a:p>
        </p:txBody>
      </p:sp>
      <p:sp>
        <p:nvSpPr>
          <p:cNvPr id="4" name="Slide Number Placeholder 3"/>
          <p:cNvSpPr>
            <a:spLocks noGrp="1"/>
          </p:cNvSpPr>
          <p:nvPr>
            <p:ph type="sldNum" sz="quarter" idx="12"/>
          </p:nvPr>
        </p:nvSpPr>
        <p:spPr/>
        <p:txBody>
          <a:bodyPr/>
          <a:lstStyle/>
          <a:p>
            <a:pPr>
              <a:defRPr/>
            </a:pPr>
            <a:fld id="{72145E7C-434E-4F6A-AD10-790A53FB9106}" type="slidenum">
              <a:rPr lang="en-US" smtClean="0">
                <a:solidFill>
                  <a:prstClr val="white"/>
                </a:solidFill>
              </a:rPr>
              <a:pPr>
                <a:defRPr/>
              </a:pPr>
              <a:t>14</a:t>
            </a:fld>
            <a:endParaRPr lang="en-US">
              <a:solidFill>
                <a:prstClr val="white"/>
              </a:solidFill>
            </a:endParaRPr>
          </a:p>
        </p:txBody>
      </p:sp>
    </p:spTree>
    <p:extLst>
      <p:ext uri="{BB962C8B-B14F-4D97-AF65-F5344CB8AC3E}">
        <p14:creationId xmlns:p14="http://schemas.microsoft.com/office/powerpoint/2010/main" val="21237976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2209800"/>
            <a:ext cx="1857375" cy="2286000"/>
          </a:xfrm>
        </p:spPr>
      </p:pic>
      <p:sp>
        <p:nvSpPr>
          <p:cNvPr id="6" name="Rectangle 5"/>
          <p:cNvSpPr/>
          <p:nvPr/>
        </p:nvSpPr>
        <p:spPr>
          <a:xfrm>
            <a:off x="2590800" y="1828800"/>
            <a:ext cx="4572000" cy="3323987"/>
          </a:xfrm>
          <a:prstGeom prst="rect">
            <a:avLst/>
          </a:prstGeom>
        </p:spPr>
        <p:txBody>
          <a:bodyPr>
            <a:spAutoFit/>
          </a:bodyPr>
          <a:lstStyle/>
          <a:p>
            <a:pPr marL="285750" indent="-285750">
              <a:buFont typeface="Arial" panose="020B0604020202020204" pitchFamily="34" charset="0"/>
              <a:buChar char="•"/>
            </a:pPr>
            <a:r>
              <a:rPr lang="en-US" sz="1400" dirty="0"/>
              <a:t>H. Joe Sellers is an ISU Extension beef specialist working in Lucas County where he also is co-owner and partner in a farm operation. </a:t>
            </a:r>
            <a:endParaRPr lang="en-US" sz="1400" dirty="0" smtClean="0"/>
          </a:p>
          <a:p>
            <a:pPr marL="285750" indent="-285750">
              <a:buFont typeface="Arial" panose="020B0604020202020204" pitchFamily="34" charset="0"/>
              <a:buChar char="•"/>
            </a:pPr>
            <a:r>
              <a:rPr lang="en-US" sz="1400" dirty="0" smtClean="0"/>
              <a:t>Since </a:t>
            </a:r>
            <a:r>
              <a:rPr lang="en-US" sz="1400" dirty="0"/>
              <a:t>1987 he’s advised extension clients on grazing and beef and sheep management in southern Iowa. </a:t>
            </a:r>
            <a:endParaRPr lang="en-US" sz="1400" dirty="0" smtClean="0"/>
          </a:p>
          <a:p>
            <a:pPr marL="285750" indent="-285750">
              <a:buFont typeface="Arial" panose="020B0604020202020204" pitchFamily="34" charset="0"/>
              <a:buChar char="•"/>
            </a:pPr>
            <a:r>
              <a:rPr lang="en-US" sz="1400" dirty="0" smtClean="0"/>
              <a:t>He </a:t>
            </a:r>
            <a:r>
              <a:rPr lang="en-US" sz="1400" dirty="0"/>
              <a:t>led the Chariton Valley Beef value-added beef initiative and several other custom grazing and forage demonstration projects supported by the Leopold Center. </a:t>
            </a:r>
            <a:endParaRPr lang="en-US" sz="1400" dirty="0" smtClean="0"/>
          </a:p>
          <a:p>
            <a:pPr marL="285750" indent="-285750">
              <a:buFont typeface="Arial" panose="020B0604020202020204" pitchFamily="34" charset="0"/>
              <a:buChar char="•"/>
            </a:pPr>
            <a:r>
              <a:rPr lang="en-US" sz="1400" dirty="0" smtClean="0"/>
              <a:t>His </a:t>
            </a:r>
            <a:r>
              <a:rPr lang="en-US" sz="1400" dirty="0"/>
              <a:t>contributions have been recognized by county, state and national organizations. He served on the board of directors of the Iowa Forage and Grasslands Council and the South Central Iowa Area Partnership. </a:t>
            </a:r>
            <a:endParaRPr lang="en-US" sz="1400" dirty="0" smtClean="0"/>
          </a:p>
          <a:p>
            <a:pPr marL="285750" indent="-285750">
              <a:buFont typeface="Arial" panose="020B0604020202020204" pitchFamily="34" charset="0"/>
              <a:buChar char="•"/>
            </a:pPr>
            <a:r>
              <a:rPr lang="en-US" sz="1400" dirty="0" smtClean="0"/>
              <a:t>He </a:t>
            </a:r>
            <a:r>
              <a:rPr lang="en-US" sz="1400" dirty="0"/>
              <a:t>has degrees in animal science and agricultural education and studies from Iowa State University.</a:t>
            </a:r>
          </a:p>
        </p:txBody>
      </p:sp>
    </p:spTree>
    <p:extLst>
      <p:ext uri="{BB962C8B-B14F-4D97-AF65-F5344CB8AC3E}">
        <p14:creationId xmlns:p14="http://schemas.microsoft.com/office/powerpoint/2010/main" val="32688489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Integrating livestock into cropping systems</a:t>
            </a:r>
            <a:endParaRPr lang="en-US" dirty="0"/>
          </a:p>
        </p:txBody>
      </p:sp>
      <p:sp>
        <p:nvSpPr>
          <p:cNvPr id="3" name="Subtitle 2"/>
          <p:cNvSpPr>
            <a:spLocks noGrp="1"/>
          </p:cNvSpPr>
          <p:nvPr>
            <p:ph type="subTitle" idx="1"/>
          </p:nvPr>
        </p:nvSpPr>
        <p:spPr/>
        <p:txBody>
          <a:bodyPr/>
          <a:lstStyle/>
          <a:p>
            <a:r>
              <a:rPr lang="en-US" dirty="0" smtClean="0"/>
              <a:t>Joe Sellers</a:t>
            </a:r>
          </a:p>
          <a:p>
            <a:r>
              <a:rPr lang="en-US" dirty="0" smtClean="0"/>
              <a:t>Duane and Jodi </a:t>
            </a:r>
            <a:r>
              <a:rPr lang="en-US" dirty="0" err="1" smtClean="0"/>
              <a:t>Steenhoek</a:t>
            </a:r>
            <a:endParaRPr lang="en-US" dirty="0"/>
          </a:p>
        </p:txBody>
      </p:sp>
      <p:pic>
        <p:nvPicPr>
          <p:cNvPr id="4" name="Picture 3" descr="C:\Users\smetcalf\Desktop\Desktop\Desktop\Desktop\Desktop\NewISUEOwordmarks\ISUEO_eps\ISUEO_RedBarNoBleed.png"/>
          <p:cNvPicPr>
            <a:picLocks noChangeAspect="1" noChangeArrowheads="1"/>
          </p:cNvPicPr>
          <p:nvPr/>
        </p:nvPicPr>
        <p:blipFill>
          <a:blip r:embed="rId2" cstate="print"/>
          <a:srcRect/>
          <a:stretch>
            <a:fillRect/>
          </a:stretch>
        </p:blipFill>
        <p:spPr bwMode="auto">
          <a:xfrm>
            <a:off x="0" y="5943600"/>
            <a:ext cx="9144000" cy="914400"/>
          </a:xfrm>
          <a:prstGeom prst="rect">
            <a:avLst/>
          </a:prstGeom>
          <a:noFill/>
        </p:spPr>
      </p:pic>
      <p:pic>
        <p:nvPicPr>
          <p:cNvPr id="5" name="Picture 4" descr="ibclogoNEW.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160" y="6019800"/>
            <a:ext cx="2442375" cy="767868"/>
          </a:xfrm>
          <a:prstGeom prst="rect">
            <a:avLst/>
          </a:prstGeom>
        </p:spPr>
      </p:pic>
    </p:spTree>
    <p:extLst>
      <p:ext uri="{BB962C8B-B14F-4D97-AF65-F5344CB8AC3E}">
        <p14:creationId xmlns:p14="http://schemas.microsoft.com/office/powerpoint/2010/main" val="2014578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Midwest farms have combined pasture and row crops</a:t>
            </a:r>
            <a:endParaRPr lang="en-US" sz="3600"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1"/>
            <a:ext cx="6034617" cy="4419600"/>
          </a:xfrm>
        </p:spPr>
      </p:pic>
      <p:pic>
        <p:nvPicPr>
          <p:cNvPr id="4" name="Picture 3" descr="C:\Users\smetcalf\Desktop\Desktop\Desktop\Desktop\Desktop\NewISUEOwordmarks\ISUEO_eps\ISUEO_RedBarNoBleed.png"/>
          <p:cNvPicPr>
            <a:picLocks noChangeAspect="1" noChangeArrowheads="1"/>
          </p:cNvPicPr>
          <p:nvPr/>
        </p:nvPicPr>
        <p:blipFill>
          <a:blip r:embed="rId3" cstate="print"/>
          <a:srcRect/>
          <a:stretch>
            <a:fillRect/>
          </a:stretch>
        </p:blipFill>
        <p:spPr bwMode="auto">
          <a:xfrm>
            <a:off x="0" y="5943600"/>
            <a:ext cx="9144000" cy="914400"/>
          </a:xfrm>
          <a:prstGeom prst="rect">
            <a:avLst/>
          </a:prstGeom>
          <a:noFill/>
        </p:spPr>
      </p:pic>
      <p:pic>
        <p:nvPicPr>
          <p:cNvPr id="5" name="Picture 4" descr="ibclogoNEW.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33762164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pPr algn="ctr"/>
            <a:r>
              <a:rPr lang="en-US" altLang="en-US" dirty="0" smtClean="0"/>
              <a:t>Where has all the </a:t>
            </a:r>
            <a:br>
              <a:rPr lang="en-US" altLang="en-US" dirty="0" smtClean="0"/>
            </a:br>
            <a:r>
              <a:rPr lang="en-US" altLang="en-US" dirty="0" smtClean="0"/>
              <a:t>pasture gone?  </a:t>
            </a:r>
            <a:endParaRPr lang="en-US" altLang="en-US" dirty="0"/>
          </a:p>
        </p:txBody>
      </p:sp>
      <p:sp>
        <p:nvSpPr>
          <p:cNvPr id="10243" name="Rectangle 3"/>
          <p:cNvSpPr>
            <a:spLocks noGrp="1" noChangeArrowheads="1"/>
          </p:cNvSpPr>
          <p:nvPr>
            <p:ph type="body" idx="1"/>
          </p:nvPr>
        </p:nvSpPr>
        <p:spPr/>
        <p:txBody>
          <a:bodyPr/>
          <a:lstStyle/>
          <a:p>
            <a:endParaRPr lang="en-US" altLang="en-US"/>
          </a:p>
        </p:txBody>
      </p:sp>
      <p:pic>
        <p:nvPicPr>
          <p:cNvPr id="10244" name="Picture 4" descr="biomass pictures 3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6399"/>
            <a:ext cx="8229600" cy="41148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smetcalf\Desktop\Desktop\Desktop\Desktop\Desktop\NewISUEOwordmarks\ISUEO_eps\ISUEO_RedBarNoBleed.png"/>
          <p:cNvPicPr>
            <a:picLocks noChangeAspect="1" noChangeArrowheads="1"/>
          </p:cNvPicPr>
          <p:nvPr/>
        </p:nvPicPr>
        <p:blipFill>
          <a:blip r:embed="rId4" cstate="print"/>
          <a:srcRect/>
          <a:stretch>
            <a:fillRect/>
          </a:stretch>
        </p:blipFill>
        <p:spPr bwMode="auto">
          <a:xfrm>
            <a:off x="0" y="5943600"/>
            <a:ext cx="9144000" cy="914400"/>
          </a:xfrm>
          <a:prstGeom prst="rect">
            <a:avLst/>
          </a:prstGeom>
          <a:noFill/>
        </p:spPr>
      </p:pic>
      <p:pic>
        <p:nvPicPr>
          <p:cNvPr id="6" name="Picture 5" descr="ibclogoNEW.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1443322570"/>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Iowa Beef Cow </a:t>
            </a:r>
            <a:r>
              <a:rPr lang="en-US" dirty="0"/>
              <a:t>Herd</a:t>
            </a:r>
            <a:br>
              <a:rPr lang="en-US" dirty="0"/>
            </a:br>
            <a:r>
              <a:rPr lang="en-US" dirty="0"/>
              <a:t>(Number of Cows, USDA Census)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01160964"/>
              </p:ext>
            </p:extLst>
          </p:nvPr>
        </p:nvGraphicFramePr>
        <p:xfrm>
          <a:off x="457200" y="1600201"/>
          <a:ext cx="8229600" cy="41910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3" descr="C:\Users\smetcalf\Desktop\Desktop\Desktop\Desktop\Desktop\NewISUEOwordmarks\ISUEO_eps\ISUEO_RedBarNoBleed.png"/>
          <p:cNvPicPr>
            <a:picLocks noChangeAspect="1" noChangeArrowheads="1"/>
          </p:cNvPicPr>
          <p:nvPr/>
        </p:nvPicPr>
        <p:blipFill>
          <a:blip r:embed="rId4" cstate="print"/>
          <a:srcRect/>
          <a:stretch>
            <a:fillRect/>
          </a:stretch>
        </p:blipFill>
        <p:spPr bwMode="auto">
          <a:xfrm>
            <a:off x="0" y="5943600"/>
            <a:ext cx="9144000" cy="914400"/>
          </a:xfrm>
          <a:prstGeom prst="rect">
            <a:avLst/>
          </a:prstGeom>
          <a:noFill/>
        </p:spPr>
      </p:pic>
      <p:pic>
        <p:nvPicPr>
          <p:cNvPr id="6" name="Picture 5" descr="ibclogoNEW.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9670813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Hosted by Warren King and Jane Jewett</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5824" t="26939" r="22615"/>
          <a:stretch/>
        </p:blipFill>
        <p:spPr>
          <a:xfrm>
            <a:off x="0" y="1386536"/>
            <a:ext cx="3733800" cy="3306763"/>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5479" t="5400" r="18473" b="25352"/>
          <a:stretch/>
        </p:blipFill>
        <p:spPr>
          <a:xfrm>
            <a:off x="5562600" y="1447800"/>
            <a:ext cx="3124200" cy="3245500"/>
          </a:xfrm>
          <a:prstGeom prst="rect">
            <a:avLst/>
          </a:prstGeom>
        </p:spPr>
      </p:pic>
      <p:sp>
        <p:nvSpPr>
          <p:cNvPr id="6" name="TextBox 5"/>
          <p:cNvSpPr txBox="1"/>
          <p:nvPr/>
        </p:nvSpPr>
        <p:spPr>
          <a:xfrm>
            <a:off x="0" y="4800600"/>
            <a:ext cx="3886200" cy="2308324"/>
          </a:xfrm>
          <a:prstGeom prst="rect">
            <a:avLst/>
          </a:prstGeom>
          <a:noFill/>
        </p:spPr>
        <p:txBody>
          <a:bodyPr wrap="square" rtlCol="0">
            <a:spAutoFit/>
          </a:bodyPr>
          <a:lstStyle/>
          <a:p>
            <a:pPr marL="285750" lvl="0" indent="-285750">
              <a:buFont typeface="Arial" panose="020B0604020202020204" pitchFamily="34" charset="0"/>
              <a:buChar char="•"/>
            </a:pPr>
            <a:r>
              <a:rPr lang="en-US" dirty="0"/>
              <a:t>Co-manager of the Pasture Project</a:t>
            </a:r>
          </a:p>
          <a:p>
            <a:pPr marL="285750" lvl="0" indent="-285750">
              <a:buFont typeface="Arial" panose="020B0604020202020204" pitchFamily="34" charset="0"/>
              <a:buChar char="•"/>
            </a:pPr>
            <a:r>
              <a:rPr lang="en-US" dirty="0"/>
              <a:t>President of </a:t>
            </a:r>
            <a:r>
              <a:rPr lang="en-US" dirty="0" err="1"/>
              <a:t>WellSpring</a:t>
            </a:r>
            <a:r>
              <a:rPr lang="en-US" dirty="0"/>
              <a:t>, Ltd</a:t>
            </a:r>
          </a:p>
          <a:p>
            <a:pPr marL="285750" lvl="0" indent="-285750">
              <a:buFont typeface="Arial" panose="020B0604020202020204" pitchFamily="34" charset="0"/>
              <a:buChar char="•"/>
            </a:pPr>
            <a:r>
              <a:rPr lang="en-US" dirty="0"/>
              <a:t>Work focused on expanding environmentally sustainable farming, developing local &amp; regional food systems and improving water quality </a:t>
            </a:r>
          </a:p>
          <a:p>
            <a:endParaRPr lang="en-US" dirty="0"/>
          </a:p>
        </p:txBody>
      </p:sp>
      <p:sp>
        <p:nvSpPr>
          <p:cNvPr id="7" name="TextBox 6"/>
          <p:cNvSpPr txBox="1"/>
          <p:nvPr/>
        </p:nvSpPr>
        <p:spPr>
          <a:xfrm>
            <a:off x="5372100" y="4820816"/>
            <a:ext cx="38862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Research Fellow, University of </a:t>
            </a:r>
            <a:r>
              <a:rPr lang="en-US" dirty="0" smtClean="0"/>
              <a:t>Minnesota</a:t>
            </a:r>
          </a:p>
          <a:p>
            <a:pPr marL="285750" indent="-285750">
              <a:buFont typeface="Arial" panose="020B0604020202020204" pitchFamily="34" charset="0"/>
              <a:buChar char="•"/>
            </a:pPr>
            <a:r>
              <a:rPr lang="en-US" dirty="0" smtClean="0"/>
              <a:t>Green </a:t>
            </a:r>
            <a:r>
              <a:rPr lang="en-US" dirty="0"/>
              <a:t>Lands Blue Waters Initiative</a:t>
            </a:r>
          </a:p>
        </p:txBody>
      </p:sp>
    </p:spTree>
    <p:extLst>
      <p:ext uri="{BB962C8B-B14F-4D97-AF65-F5344CB8AC3E}">
        <p14:creationId xmlns:p14="http://schemas.microsoft.com/office/powerpoint/2010/main" val="1331412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Decline in </a:t>
            </a:r>
            <a:r>
              <a:rPr lang="en-US" dirty="0" err="1" smtClean="0"/>
              <a:t>cropable</a:t>
            </a:r>
            <a:r>
              <a:rPr lang="en-US" dirty="0" smtClean="0"/>
              <a:t> </a:t>
            </a:r>
            <a:r>
              <a:rPr lang="en-US" dirty="0"/>
              <a:t>pasture</a:t>
            </a:r>
            <a:br>
              <a:rPr lang="en-US" dirty="0"/>
            </a:br>
            <a:r>
              <a:rPr lang="en-US" dirty="0"/>
              <a:t>(Acres, Census of Agriculture)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15189371"/>
              </p:ext>
            </p:extLst>
          </p:nvPr>
        </p:nvGraphicFramePr>
        <p:xfrm>
          <a:off x="457200" y="1600201"/>
          <a:ext cx="8229600" cy="41910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3" descr="C:\Users\smetcalf\Desktop\Desktop\Desktop\Desktop\Desktop\NewISUEOwordmarks\ISUEO_eps\ISUEO_RedBarNoBleed.png"/>
          <p:cNvPicPr>
            <a:picLocks noChangeAspect="1" noChangeArrowheads="1"/>
          </p:cNvPicPr>
          <p:nvPr/>
        </p:nvPicPr>
        <p:blipFill>
          <a:blip r:embed="rId4" cstate="print"/>
          <a:srcRect/>
          <a:stretch>
            <a:fillRect/>
          </a:stretch>
        </p:blipFill>
        <p:spPr bwMode="auto">
          <a:xfrm>
            <a:off x="0" y="5943600"/>
            <a:ext cx="9144000" cy="914400"/>
          </a:xfrm>
          <a:prstGeom prst="rect">
            <a:avLst/>
          </a:prstGeom>
          <a:noFill/>
        </p:spPr>
      </p:pic>
      <p:pic>
        <p:nvPicPr>
          <p:cNvPr id="6" name="Picture 5" descr="ibclogoNEW.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12390506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Decline in </a:t>
            </a:r>
            <a:r>
              <a:rPr lang="en-US" dirty="0" err="1" smtClean="0"/>
              <a:t>Cropable</a:t>
            </a:r>
            <a:r>
              <a:rPr lang="en-US" dirty="0" smtClean="0"/>
              <a:t> Pasture in the </a:t>
            </a:r>
            <a:r>
              <a:rPr lang="en-US" dirty="0"/>
              <a:t>Midwest </a:t>
            </a:r>
            <a:r>
              <a:rPr lang="en-US" sz="2000" dirty="0"/>
              <a:t>(</a:t>
            </a:r>
            <a:r>
              <a:rPr lang="en-US" sz="1800" dirty="0"/>
              <a:t>http://iopscience.iop.org/1748-9326/10/4/044003</a:t>
            </a:r>
            <a:r>
              <a:rPr lang="en-US" sz="1800" dirty="0" smtClean="0"/>
              <a:t>/)</a:t>
            </a:r>
            <a:endParaRPr lang="en-US" sz="1800" dirty="0"/>
          </a:p>
        </p:txBody>
      </p:sp>
      <p:sp>
        <p:nvSpPr>
          <p:cNvPr id="3" name="Content Placeholder 2"/>
          <p:cNvSpPr>
            <a:spLocks noGrp="1"/>
          </p:cNvSpPr>
          <p:nvPr>
            <p:ph idx="1"/>
          </p:nvPr>
        </p:nvSpPr>
        <p:spPr/>
        <p:txBody>
          <a:bodyPr/>
          <a:lstStyle/>
          <a:p>
            <a:r>
              <a:rPr lang="en-US" dirty="0" smtClean="0"/>
              <a:t>2008-2012</a:t>
            </a:r>
          </a:p>
          <a:p>
            <a:pPr lvl="1"/>
            <a:r>
              <a:rPr lang="en-US" sz="2000" dirty="0" smtClean="0"/>
              <a:t>Minnesota cropland was increased by 215,000 acres</a:t>
            </a:r>
          </a:p>
          <a:p>
            <a:pPr lvl="1"/>
            <a:r>
              <a:rPr lang="en-US" sz="2000" dirty="0" smtClean="0"/>
              <a:t>Illinois by 81,000 acres</a:t>
            </a:r>
          </a:p>
          <a:p>
            <a:pPr lvl="1"/>
            <a:r>
              <a:rPr lang="en-US" sz="2000" dirty="0" smtClean="0"/>
              <a:t>Wisconsin by 157,000 acres</a:t>
            </a:r>
          </a:p>
          <a:p>
            <a:pPr lvl="1"/>
            <a:endParaRPr lang="en-US" sz="2000" dirty="0" smtClean="0"/>
          </a:p>
          <a:p>
            <a:pPr lvl="1">
              <a:buFont typeface="Arial" panose="020B0604020202020204" pitchFamily="34" charset="0"/>
              <a:buChar char="•"/>
            </a:pPr>
            <a:r>
              <a:rPr lang="en-US" sz="2000" dirty="0" smtClean="0"/>
              <a:t>Uncultivated Land pre-1970 converted to cropland between 2008-2012</a:t>
            </a:r>
          </a:p>
          <a:p>
            <a:pPr lvl="2"/>
            <a:r>
              <a:rPr lang="en-US" sz="1600" dirty="0" smtClean="0"/>
              <a:t>In Minnesota, previously uncultivated land accounted for 22,000 acres converted to cropland</a:t>
            </a:r>
          </a:p>
          <a:p>
            <a:pPr lvl="2"/>
            <a:r>
              <a:rPr lang="en-US" sz="1600" dirty="0" smtClean="0"/>
              <a:t>In Illinois, 8,800 acres</a:t>
            </a:r>
          </a:p>
          <a:p>
            <a:pPr lvl="2"/>
            <a:r>
              <a:rPr lang="en-US" sz="1600" dirty="0" smtClean="0"/>
              <a:t>In Wisconsin, 14,000</a:t>
            </a:r>
          </a:p>
          <a:p>
            <a:pPr marL="914400" lvl="2" indent="0">
              <a:buNone/>
            </a:pPr>
            <a:endParaRPr lang="en-US" sz="1600" dirty="0" smtClean="0"/>
          </a:p>
          <a:p>
            <a:pPr marL="914400" lvl="2" indent="0">
              <a:buNone/>
            </a:pPr>
            <a:endParaRPr lang="en-US" sz="1600" dirty="0"/>
          </a:p>
          <a:p>
            <a:pPr marL="914400" lvl="2" indent="0">
              <a:buNone/>
            </a:pPr>
            <a:endParaRPr lang="en-US" sz="1600" dirty="0" smtClean="0"/>
          </a:p>
        </p:txBody>
      </p:sp>
      <p:sp>
        <p:nvSpPr>
          <p:cNvPr id="4" name="TextBox 3"/>
          <p:cNvSpPr txBox="1"/>
          <p:nvPr/>
        </p:nvSpPr>
        <p:spPr>
          <a:xfrm>
            <a:off x="304800" y="5638800"/>
            <a:ext cx="8534400" cy="369332"/>
          </a:xfrm>
          <a:prstGeom prst="rect">
            <a:avLst/>
          </a:prstGeom>
          <a:noFill/>
        </p:spPr>
        <p:txBody>
          <a:bodyPr wrap="square" rtlCol="0">
            <a:spAutoFit/>
          </a:bodyPr>
          <a:lstStyle/>
          <a:p>
            <a:r>
              <a:rPr lang="en-US" dirty="0" smtClean="0"/>
              <a:t>Nationwide, grasslands account for 77% of all cropland conversions.</a:t>
            </a:r>
            <a:endParaRPr lang="en-US" dirty="0"/>
          </a:p>
        </p:txBody>
      </p:sp>
      <p:sp>
        <p:nvSpPr>
          <p:cNvPr id="5" name="TextBox 4"/>
          <p:cNvSpPr txBox="1"/>
          <p:nvPr/>
        </p:nvSpPr>
        <p:spPr>
          <a:xfrm>
            <a:off x="304800" y="6308725"/>
            <a:ext cx="8382000" cy="523220"/>
          </a:xfrm>
          <a:prstGeom prst="rect">
            <a:avLst/>
          </a:prstGeom>
          <a:noFill/>
        </p:spPr>
        <p:txBody>
          <a:bodyPr wrap="square" rtlCol="0">
            <a:spAutoFit/>
          </a:bodyPr>
          <a:lstStyle/>
          <a:p>
            <a:r>
              <a:rPr lang="en-US" sz="1400" i="1" dirty="0" smtClean="0"/>
              <a:t>Data collected from “</a:t>
            </a:r>
            <a:r>
              <a:rPr lang="en-US" sz="1400" b="1" i="1" dirty="0" smtClean="0"/>
              <a:t>Cropland </a:t>
            </a:r>
            <a:r>
              <a:rPr lang="en-US" sz="1400" b="1" i="1" dirty="0"/>
              <a:t>expansion outpaces agricultural and biofuel policies in the United </a:t>
            </a:r>
            <a:r>
              <a:rPr lang="en-US" sz="1400" b="1" i="1" dirty="0" smtClean="0"/>
              <a:t>States, </a:t>
            </a:r>
            <a:r>
              <a:rPr lang="fr-FR" sz="1400" dirty="0"/>
              <a:t>Tyler J </a:t>
            </a:r>
            <a:r>
              <a:rPr lang="fr-FR" sz="1400" dirty="0" err="1"/>
              <a:t>Lark</a:t>
            </a:r>
            <a:r>
              <a:rPr lang="fr-FR" sz="1400" dirty="0"/>
              <a:t> </a:t>
            </a:r>
            <a:r>
              <a:rPr lang="fr-FR" sz="1400" i="1" dirty="0"/>
              <a:t>et al</a:t>
            </a:r>
            <a:r>
              <a:rPr lang="fr-FR" sz="1400" dirty="0"/>
              <a:t> 2015 </a:t>
            </a:r>
            <a:r>
              <a:rPr lang="fr-FR" sz="1400" i="1" dirty="0"/>
              <a:t>Environ. </a:t>
            </a:r>
            <a:r>
              <a:rPr lang="fr-FR" sz="1400" i="1" dirty="0" err="1"/>
              <a:t>Res</a:t>
            </a:r>
            <a:r>
              <a:rPr lang="fr-FR" sz="1400" i="1" dirty="0"/>
              <a:t>. </a:t>
            </a:r>
            <a:r>
              <a:rPr lang="fr-FR" sz="1400" i="1" dirty="0" err="1"/>
              <a:t>Lett</a:t>
            </a:r>
            <a:r>
              <a:rPr lang="fr-FR" sz="1400" i="1" dirty="0"/>
              <a:t>.</a:t>
            </a:r>
            <a:r>
              <a:rPr lang="fr-FR" sz="1400" dirty="0"/>
              <a:t> </a:t>
            </a:r>
            <a:endParaRPr lang="en-US" sz="1400" b="1" i="1" dirty="0"/>
          </a:p>
        </p:txBody>
      </p:sp>
    </p:spTree>
    <p:extLst>
      <p:ext uri="{BB962C8B-B14F-4D97-AF65-F5344CB8AC3E}">
        <p14:creationId xmlns:p14="http://schemas.microsoft.com/office/powerpoint/2010/main" val="36415306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Forage on the side hills, crops on the ridge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1"/>
            <a:ext cx="6034617" cy="4343400"/>
          </a:xfrm>
        </p:spPr>
      </p:pic>
      <p:pic>
        <p:nvPicPr>
          <p:cNvPr id="5" name="Picture 3" descr="C:\Users\smetcalf\Desktop\Desktop\Desktop\Desktop\Desktop\NewISUEOwordmarks\ISUEO_eps\ISUEO_RedBarNoBleed.png"/>
          <p:cNvPicPr>
            <a:picLocks noChangeAspect="1" noChangeArrowheads="1"/>
          </p:cNvPicPr>
          <p:nvPr/>
        </p:nvPicPr>
        <p:blipFill>
          <a:blip r:embed="rId3" cstate="print"/>
          <a:srcRect/>
          <a:stretch>
            <a:fillRect/>
          </a:stretch>
        </p:blipFill>
        <p:spPr bwMode="auto">
          <a:xfrm>
            <a:off x="0" y="5943600"/>
            <a:ext cx="9144000" cy="914400"/>
          </a:xfrm>
          <a:prstGeom prst="rect">
            <a:avLst/>
          </a:prstGeom>
          <a:noFill/>
        </p:spPr>
      </p:pic>
      <p:pic>
        <p:nvPicPr>
          <p:cNvPr id="7" name="Picture 6" descr="ibclogoNEW.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22229308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led to less diversity?</a:t>
            </a:r>
            <a:endParaRPr lang="en-US" dirty="0"/>
          </a:p>
        </p:txBody>
      </p:sp>
      <p:sp>
        <p:nvSpPr>
          <p:cNvPr id="3" name="Content Placeholder 2"/>
          <p:cNvSpPr>
            <a:spLocks noGrp="1"/>
          </p:cNvSpPr>
          <p:nvPr>
            <p:ph idx="1"/>
          </p:nvPr>
        </p:nvSpPr>
        <p:spPr/>
        <p:txBody>
          <a:bodyPr/>
          <a:lstStyle/>
          <a:p>
            <a:r>
              <a:rPr lang="en-US" dirty="0" smtClean="0"/>
              <a:t>1980’s </a:t>
            </a:r>
            <a:r>
              <a:rPr lang="en-US" dirty="0"/>
              <a:t>F</a:t>
            </a:r>
            <a:r>
              <a:rPr lang="en-US" dirty="0" smtClean="0"/>
              <a:t>arm Crisis</a:t>
            </a:r>
          </a:p>
          <a:p>
            <a:pPr lvl="1"/>
            <a:r>
              <a:rPr lang="en-US" dirty="0" smtClean="0"/>
              <a:t>Assets “walked off the farm to cover debt”</a:t>
            </a:r>
          </a:p>
          <a:p>
            <a:pPr lvl="1"/>
            <a:r>
              <a:rPr lang="en-US" dirty="0" smtClean="0"/>
              <a:t>Loss of a generation with basic animal husbandry knowledge</a:t>
            </a:r>
          </a:p>
          <a:p>
            <a:r>
              <a:rPr lang="en-US" dirty="0" smtClean="0"/>
              <a:t>USDA commodity programs and insurance subsidies</a:t>
            </a:r>
          </a:p>
          <a:p>
            <a:r>
              <a:rPr lang="en-US" dirty="0" smtClean="0"/>
              <a:t> Aging farmer base</a:t>
            </a:r>
          </a:p>
          <a:p>
            <a:r>
              <a:rPr lang="en-US" dirty="0" smtClean="0"/>
              <a:t>Capital requirements, price volatility </a:t>
            </a:r>
          </a:p>
          <a:p>
            <a:endParaRPr lang="en-US" dirty="0"/>
          </a:p>
        </p:txBody>
      </p:sp>
      <p:pic>
        <p:nvPicPr>
          <p:cNvPr id="4" name="Picture 3" descr="C:\Users\smetcalf\Desktop\Desktop\Desktop\Desktop\Desktop\NewISUEOwordmarks\ISUEO_eps\ISUEO_RedBarNoBleed.png"/>
          <p:cNvPicPr>
            <a:picLocks noChangeAspect="1" noChangeArrowheads="1"/>
          </p:cNvPicPr>
          <p:nvPr/>
        </p:nvPicPr>
        <p:blipFill>
          <a:blip r:embed="rId2" cstate="print"/>
          <a:srcRect/>
          <a:stretch>
            <a:fillRect/>
          </a:stretch>
        </p:blipFill>
        <p:spPr bwMode="auto">
          <a:xfrm>
            <a:off x="0" y="5943600"/>
            <a:ext cx="9144000" cy="914400"/>
          </a:xfrm>
          <a:prstGeom prst="rect">
            <a:avLst/>
          </a:prstGeom>
          <a:noFill/>
        </p:spPr>
      </p:pic>
      <p:pic>
        <p:nvPicPr>
          <p:cNvPr id="5" name="Picture 4" descr="ibclogoNEW.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42198642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Corn and soybean rotation is not best use of some</a:t>
            </a:r>
            <a:r>
              <a:rPr lang="en-US" sz="3200" dirty="0"/>
              <a:t> </a:t>
            </a:r>
            <a:r>
              <a:rPr lang="en-US" sz="3200" dirty="0" smtClean="0"/>
              <a:t>marginal </a:t>
            </a:r>
            <a:r>
              <a:rPr lang="en-US" sz="3200" dirty="0"/>
              <a:t>soils (Iowa CSR2)</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93790905"/>
              </p:ext>
            </p:extLst>
          </p:nvPr>
        </p:nvGraphicFramePr>
        <p:xfrm>
          <a:off x="457200" y="1600200"/>
          <a:ext cx="8229600" cy="39624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3" descr="C:\Users\smetcalf\Desktop\Desktop\Desktop\Desktop\Desktop\NewISUEOwordmarks\ISUEO_eps\ISUEO_RedBarNoBleed.png"/>
          <p:cNvPicPr>
            <a:picLocks noChangeAspect="1" noChangeArrowheads="1"/>
          </p:cNvPicPr>
          <p:nvPr/>
        </p:nvPicPr>
        <p:blipFill>
          <a:blip r:embed="rId4" cstate="print"/>
          <a:srcRect/>
          <a:stretch>
            <a:fillRect/>
          </a:stretch>
        </p:blipFill>
        <p:spPr bwMode="auto">
          <a:xfrm>
            <a:off x="0" y="5943600"/>
            <a:ext cx="9144000" cy="914400"/>
          </a:xfrm>
          <a:prstGeom prst="rect">
            <a:avLst/>
          </a:prstGeom>
          <a:noFill/>
        </p:spPr>
      </p:pic>
      <p:pic>
        <p:nvPicPr>
          <p:cNvPr id="6" name="Picture 5" descr="ibclogoNEW.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15351423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Soil loss – corn/soybean </a:t>
            </a:r>
            <a:r>
              <a:rPr lang="en-US" dirty="0"/>
              <a:t>rotation</a:t>
            </a:r>
            <a:br>
              <a:rPr lang="en-US" dirty="0"/>
            </a:br>
            <a:r>
              <a:rPr lang="en-US" dirty="0"/>
              <a:t>(RUSL2)</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67496625"/>
              </p:ext>
            </p:extLst>
          </p:nvPr>
        </p:nvGraphicFramePr>
        <p:xfrm>
          <a:off x="457200" y="1371600"/>
          <a:ext cx="8229600" cy="4373563"/>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3" descr="C:\Users\smetcalf\Desktop\Desktop\Desktop\Desktop\Desktop\NewISUEOwordmarks\ISUEO_eps\ISUEO_RedBarNoBleed.png"/>
          <p:cNvPicPr>
            <a:picLocks noChangeAspect="1" noChangeArrowheads="1"/>
          </p:cNvPicPr>
          <p:nvPr/>
        </p:nvPicPr>
        <p:blipFill>
          <a:blip r:embed="rId4" cstate="print"/>
          <a:srcRect/>
          <a:stretch>
            <a:fillRect/>
          </a:stretch>
        </p:blipFill>
        <p:spPr bwMode="auto">
          <a:xfrm>
            <a:off x="0" y="5943600"/>
            <a:ext cx="9144000" cy="914400"/>
          </a:xfrm>
          <a:prstGeom prst="rect">
            <a:avLst/>
          </a:prstGeom>
          <a:noFill/>
        </p:spPr>
      </p:pic>
      <p:pic>
        <p:nvPicPr>
          <p:cNvPr id="6" name="Picture 5" descr="ibclogoNEW.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33861635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31838"/>
          </a:xfrm>
        </p:spPr>
        <p:txBody>
          <a:bodyPr>
            <a:noAutofit/>
          </a:bodyPr>
          <a:lstStyle/>
          <a:p>
            <a:r>
              <a:rPr lang="en-US" sz="3200" dirty="0" smtClean="0"/>
              <a:t>Nothing compares to well managed </a:t>
            </a:r>
            <a:r>
              <a:rPr lang="en-US" sz="3200" dirty="0"/>
              <a:t>pasture(RUSLE2)</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07874040"/>
              </p:ext>
            </p:extLst>
          </p:nvPr>
        </p:nvGraphicFramePr>
        <p:xfrm>
          <a:off x="457200" y="1143000"/>
          <a:ext cx="8229600" cy="45720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3" descr="C:\Users\smetcalf\Desktop\Desktop\Desktop\Desktop\Desktop\NewISUEOwordmarks\ISUEO_eps\ISUEO_RedBarNoBleed.png"/>
          <p:cNvPicPr>
            <a:picLocks noChangeAspect="1" noChangeArrowheads="1"/>
          </p:cNvPicPr>
          <p:nvPr/>
        </p:nvPicPr>
        <p:blipFill>
          <a:blip r:embed="rId4" cstate="print"/>
          <a:srcRect/>
          <a:stretch>
            <a:fillRect/>
          </a:stretch>
        </p:blipFill>
        <p:spPr bwMode="auto">
          <a:xfrm>
            <a:off x="0" y="5943600"/>
            <a:ext cx="9144000" cy="914400"/>
          </a:xfrm>
          <a:prstGeom prst="rect">
            <a:avLst/>
          </a:prstGeom>
          <a:noFill/>
        </p:spPr>
      </p:pic>
      <p:pic>
        <p:nvPicPr>
          <p:cNvPr id="6" name="Picture 5" descr="ibclogoNEW.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9992683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Return to land (per acre), by corn yield, $3.50 per bushel harvest price </a:t>
            </a:r>
            <a:r>
              <a:rPr lang="en-US" sz="3100" dirty="0"/>
              <a:t>(Land Use Analyzer)</a:t>
            </a:r>
            <a:r>
              <a:rPr lang="en-US" dirty="0" smtClean="0"/>
              <a:t/>
            </a:r>
            <a:br>
              <a:rPr lang="en-US" dirty="0" smtClean="0"/>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96844553"/>
              </p:ext>
            </p:extLst>
          </p:nvPr>
        </p:nvGraphicFramePr>
        <p:xfrm>
          <a:off x="457200" y="1066800"/>
          <a:ext cx="8229600" cy="4525963"/>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3" descr="C:\Users\smetcalf\Desktop\Desktop\Desktop\Desktop\Desktop\NewISUEOwordmarks\ISUEO_eps\ISUEO_RedBarNoBleed.png"/>
          <p:cNvPicPr>
            <a:picLocks noChangeAspect="1" noChangeArrowheads="1"/>
          </p:cNvPicPr>
          <p:nvPr/>
        </p:nvPicPr>
        <p:blipFill>
          <a:blip r:embed="rId4" cstate="print"/>
          <a:srcRect/>
          <a:stretch>
            <a:fillRect/>
          </a:stretch>
        </p:blipFill>
        <p:spPr bwMode="auto">
          <a:xfrm>
            <a:off x="0" y="5943600"/>
            <a:ext cx="9144000" cy="914400"/>
          </a:xfrm>
          <a:prstGeom prst="rect">
            <a:avLst/>
          </a:prstGeom>
          <a:noFill/>
        </p:spPr>
      </p:pic>
      <p:pic>
        <p:nvPicPr>
          <p:cNvPr id="6" name="Picture 5" descr="ibclogoNEW.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9838464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dirty="0" smtClean="0"/>
              <a:t>Return to land, </a:t>
            </a:r>
            <a:r>
              <a:rPr lang="en-US" dirty="0"/>
              <a:t>cow-calf</a:t>
            </a:r>
            <a:br>
              <a:rPr lang="en-US" dirty="0"/>
            </a:br>
            <a:r>
              <a:rPr lang="en-US" dirty="0"/>
              <a:t>(Projections, Ag </a:t>
            </a:r>
            <a:r>
              <a:rPr lang="en-US" dirty="0" err="1"/>
              <a:t>DecisionMaker</a:t>
            </a:r>
            <a:r>
              <a:rPr lang="en-US" dirty="0"/>
              <a: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490914370"/>
              </p:ext>
            </p:extLst>
          </p:nvPr>
        </p:nvGraphicFramePr>
        <p:xfrm>
          <a:off x="457200" y="1371600"/>
          <a:ext cx="8229600" cy="4419601"/>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C:\Users\smetcalf\Desktop\Desktop\Desktop\Desktop\Desktop\NewISUEOwordmarks\ISUEO_eps\ISUEO_RedBarNoBleed.png"/>
          <p:cNvPicPr>
            <a:picLocks noChangeAspect="1" noChangeArrowheads="1"/>
          </p:cNvPicPr>
          <p:nvPr/>
        </p:nvPicPr>
        <p:blipFill>
          <a:blip r:embed="rId4" cstate="print"/>
          <a:srcRect/>
          <a:stretch>
            <a:fillRect/>
          </a:stretch>
        </p:blipFill>
        <p:spPr bwMode="auto">
          <a:xfrm>
            <a:off x="0" y="5943600"/>
            <a:ext cx="9144000" cy="914400"/>
          </a:xfrm>
          <a:prstGeom prst="rect">
            <a:avLst/>
          </a:prstGeom>
          <a:noFill/>
        </p:spPr>
      </p:pic>
    </p:spTree>
    <p:extLst>
      <p:ext uri="{BB962C8B-B14F-4D97-AF65-F5344CB8AC3E}">
        <p14:creationId xmlns:p14="http://schemas.microsoft.com/office/powerpoint/2010/main" val="21878032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ISU Extension and Outreach Land Use Analyzer</a:t>
            </a:r>
            <a:endParaRPr lang="en-US" dirty="0"/>
          </a:p>
        </p:txBody>
      </p:sp>
      <p:sp>
        <p:nvSpPr>
          <p:cNvPr id="3" name="Content Placeholder 2"/>
          <p:cNvSpPr>
            <a:spLocks noGrp="1"/>
          </p:cNvSpPr>
          <p:nvPr>
            <p:ph idx="1"/>
          </p:nvPr>
        </p:nvSpPr>
        <p:spPr/>
        <p:txBody>
          <a:bodyPr/>
          <a:lstStyle/>
          <a:p>
            <a:pPr marL="0" indent="0">
              <a:buNone/>
            </a:pPr>
            <a:endParaRPr lang="en-US" sz="2400" dirty="0" smtClean="0"/>
          </a:p>
          <a:p>
            <a:r>
              <a:rPr lang="en-US" sz="2400" dirty="0" smtClean="0"/>
              <a:t>Look at productivity, soil erosion potential and economics of land use choices</a:t>
            </a:r>
          </a:p>
          <a:p>
            <a:endParaRPr lang="en-US" sz="2400" dirty="0" smtClean="0"/>
          </a:p>
          <a:p>
            <a:r>
              <a:rPr lang="en-US" sz="2400" dirty="0" smtClean="0"/>
              <a:t>Crop and livestock land use analyzer</a:t>
            </a:r>
          </a:p>
          <a:p>
            <a:pPr lvl="1"/>
            <a:r>
              <a:rPr lang="en-US" sz="2400" dirty="0"/>
              <a:t>http://www.extension.iastate.edu/agdm/wholefarm/html/c1-15.html</a:t>
            </a:r>
          </a:p>
          <a:p>
            <a:pPr lvl="1"/>
            <a:r>
              <a:rPr lang="en-US" sz="2400" dirty="0" smtClean="0"/>
              <a:t>Land owners from other states can use the budget portions by entering their own yields, costs, etc.</a:t>
            </a:r>
            <a:endParaRPr lang="en-US" sz="2400" dirty="0"/>
          </a:p>
        </p:txBody>
      </p:sp>
    </p:spTree>
    <p:extLst>
      <p:ext uri="{BB962C8B-B14F-4D97-AF65-F5344CB8AC3E}">
        <p14:creationId xmlns:p14="http://schemas.microsoft.com/office/powerpoint/2010/main" val="17508719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rtlCol="0">
            <a:normAutofit/>
          </a:bodyPr>
          <a:lstStyle/>
          <a:p>
            <a:pPr eaLnBrk="1" fontAlgn="auto" hangingPunct="1">
              <a:spcAft>
                <a:spcPts val="0"/>
              </a:spcAft>
              <a:defRPr/>
            </a:pPr>
            <a:endParaRPr lang="en-US" dirty="0"/>
          </a:p>
        </p:txBody>
      </p:sp>
      <p:sp>
        <p:nvSpPr>
          <p:cNvPr id="43011" name="Title 1"/>
          <p:cNvSpPr>
            <a:spLocks noGrp="1"/>
          </p:cNvSpPr>
          <p:nvPr>
            <p:ph type="ctrTitle"/>
          </p:nvPr>
        </p:nvSpPr>
        <p:spPr/>
        <p:txBody>
          <a:bodyPr/>
          <a:lstStyle/>
          <a:p>
            <a:pPr eaLnBrk="1" hangingPunct="1"/>
            <a:r>
              <a:rPr lang="en-US" altLang="en-US" b="1" smtClean="0">
                <a:latin typeface="Arial Black" pitchFamily="34" charset="0"/>
              </a:rPr>
              <a:t>Webinar Technical Orientation</a:t>
            </a:r>
          </a:p>
        </p:txBody>
      </p:sp>
    </p:spTree>
    <p:extLst>
      <p:ext uri="{BB962C8B-B14F-4D97-AF65-F5344CB8AC3E}">
        <p14:creationId xmlns:p14="http://schemas.microsoft.com/office/powerpoint/2010/main" val="3075254139"/>
      </p:ext>
    </p:extLst>
  </p:cSld>
  <p:clrMapOvr>
    <a:masterClrMapping/>
  </p:clrMapOvr>
  <p:transition>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Land Use </a:t>
            </a:r>
            <a:r>
              <a:rPr lang="en-US" dirty="0"/>
              <a:t>Analyzer</a:t>
            </a:r>
            <a:br>
              <a:rPr lang="en-US" dirty="0"/>
            </a:br>
            <a:r>
              <a:rPr lang="en-US" sz="2000" dirty="0"/>
              <a:t>http://www.extension.iastate.edu/agdm/wholefarm/html/c1-15.htm</a:t>
            </a:r>
          </a:p>
        </p:txBody>
      </p:sp>
      <p:pic>
        <p:nvPicPr>
          <p:cNvPr id="4" name="Content Placeholder 3"/>
          <p:cNvPicPr>
            <a:picLocks noGrp="1" noChangeAspect="1"/>
          </p:cNvPicPr>
          <p:nvPr>
            <p:ph idx="1"/>
          </p:nvPr>
        </p:nvPicPr>
        <p:blipFill rotWithShape="1">
          <a:blip r:embed="rId2"/>
          <a:srcRect l="2500" t="8108" b="6756"/>
          <a:stretch/>
        </p:blipFill>
        <p:spPr>
          <a:xfrm>
            <a:off x="457200" y="1842118"/>
            <a:ext cx="8229600" cy="4042126"/>
          </a:xfrm>
          <a:prstGeom prst="rect">
            <a:avLst/>
          </a:prstGeom>
        </p:spPr>
      </p:pic>
      <p:pic>
        <p:nvPicPr>
          <p:cNvPr id="5" name="Picture 3" descr="C:\Users\smetcalf\Desktop\Desktop\Desktop\Desktop\Desktop\NewISUEOwordmarks\ISUEO_eps\ISUEO_RedBarNoBleed.png"/>
          <p:cNvPicPr>
            <a:picLocks noChangeAspect="1" noChangeArrowheads="1"/>
          </p:cNvPicPr>
          <p:nvPr/>
        </p:nvPicPr>
        <p:blipFill>
          <a:blip r:embed="rId3" cstate="print"/>
          <a:srcRect/>
          <a:stretch>
            <a:fillRect/>
          </a:stretch>
        </p:blipFill>
        <p:spPr bwMode="auto">
          <a:xfrm>
            <a:off x="0" y="5943600"/>
            <a:ext cx="9144000" cy="914400"/>
          </a:xfrm>
          <a:prstGeom prst="rect">
            <a:avLst/>
          </a:prstGeom>
          <a:noFill/>
        </p:spPr>
      </p:pic>
    </p:spTree>
    <p:extLst>
      <p:ext uri="{BB962C8B-B14F-4D97-AF65-F5344CB8AC3E}">
        <p14:creationId xmlns:p14="http://schemas.microsoft.com/office/powerpoint/2010/main" val="38024959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What factors are favoring more livestock/crop interaction?</a:t>
            </a:r>
            <a:endParaRPr lang="en-US" sz="3200" dirty="0"/>
          </a:p>
        </p:txBody>
      </p:sp>
      <p:sp>
        <p:nvSpPr>
          <p:cNvPr id="3" name="Content Placeholder 2"/>
          <p:cNvSpPr>
            <a:spLocks noGrp="1"/>
          </p:cNvSpPr>
          <p:nvPr>
            <p:ph idx="1"/>
          </p:nvPr>
        </p:nvSpPr>
        <p:spPr/>
        <p:txBody>
          <a:bodyPr/>
          <a:lstStyle/>
          <a:p>
            <a:r>
              <a:rPr lang="en-US" dirty="0" smtClean="0"/>
              <a:t>Income potential of livestock, ability to spread risk</a:t>
            </a:r>
          </a:p>
          <a:p>
            <a:r>
              <a:rPr lang="en-US" dirty="0" smtClean="0"/>
              <a:t>Added value opportunities, export expansion</a:t>
            </a:r>
          </a:p>
          <a:p>
            <a:r>
              <a:rPr lang="en-US" dirty="0" smtClean="0"/>
              <a:t>Use of cover crops for soil benefits, potential livestock feed</a:t>
            </a:r>
          </a:p>
          <a:p>
            <a:endParaRPr lang="en-US" dirty="0"/>
          </a:p>
        </p:txBody>
      </p:sp>
      <p:pic>
        <p:nvPicPr>
          <p:cNvPr id="4" name="Picture 3" descr="C:\Users\smetcalf\Desktop\Desktop\Desktop\Desktop\Desktop\NewISUEOwordmarks\ISUEO_eps\ISUEO_RedBarNoBleed.png"/>
          <p:cNvPicPr>
            <a:picLocks noChangeAspect="1" noChangeArrowheads="1"/>
          </p:cNvPicPr>
          <p:nvPr/>
        </p:nvPicPr>
        <p:blipFill>
          <a:blip r:embed="rId2" cstate="print"/>
          <a:srcRect/>
          <a:stretch>
            <a:fillRect/>
          </a:stretch>
        </p:blipFill>
        <p:spPr bwMode="auto">
          <a:xfrm>
            <a:off x="0" y="5943600"/>
            <a:ext cx="9144000" cy="914400"/>
          </a:xfrm>
          <a:prstGeom prst="rect">
            <a:avLst/>
          </a:prstGeom>
          <a:noFill/>
        </p:spPr>
      </p:pic>
      <p:pic>
        <p:nvPicPr>
          <p:cNvPr id="5" name="Picture 4" descr="ibclogoNEW.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9902505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Growth in deep bedded and pitted cattle feeding barns</a:t>
            </a:r>
            <a:endParaRPr lang="en-US" dirty="0"/>
          </a:p>
        </p:txBody>
      </p:sp>
      <p:pic>
        <p:nvPicPr>
          <p:cNvPr id="4" name="Picture 2" descr="C:\Users\dehuyser\Documents\beef barns\DSC_4944.JPG"/>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169583" y="1600201"/>
            <a:ext cx="680483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smetcalf\Desktop\Desktop\Desktop\Desktop\Desktop\NewISUEOwordmarks\ISUEO_eps\ISUEO_RedBarNoBleed.png"/>
          <p:cNvPicPr>
            <a:picLocks noChangeAspect="1" noChangeArrowheads="1"/>
          </p:cNvPicPr>
          <p:nvPr/>
        </p:nvPicPr>
        <p:blipFill>
          <a:blip r:embed="rId3" cstate="print"/>
          <a:srcRect/>
          <a:stretch>
            <a:fillRect/>
          </a:stretch>
        </p:blipFill>
        <p:spPr bwMode="auto">
          <a:xfrm>
            <a:off x="0" y="5943600"/>
            <a:ext cx="9144000" cy="914400"/>
          </a:xfrm>
          <a:prstGeom prst="rect">
            <a:avLst/>
          </a:prstGeom>
          <a:noFill/>
        </p:spPr>
      </p:pic>
      <p:pic>
        <p:nvPicPr>
          <p:cNvPr id="6" name="Picture 5" descr="ibclogoNEW.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34066620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995" y="762604"/>
            <a:ext cx="8229600" cy="857250"/>
          </a:xfrm>
        </p:spPr>
        <p:txBody>
          <a:bodyPr>
            <a:normAutofit fontScale="90000"/>
          </a:bodyPr>
          <a:lstStyle/>
          <a:p>
            <a:r>
              <a:rPr lang="en-US" sz="2800" b="1" dirty="0">
                <a:solidFill>
                  <a:srgbClr val="002060"/>
                </a:solidFill>
              </a:rPr>
              <a:t>Total Manure Nutrient </a:t>
            </a:r>
            <a:r>
              <a:rPr lang="en-US" sz="2800" b="1" dirty="0" smtClean="0">
                <a:solidFill>
                  <a:srgbClr val="002060"/>
                </a:solidFill>
              </a:rPr>
              <a:t>Value Per </a:t>
            </a:r>
            <a:r>
              <a:rPr lang="en-US" sz="2800" b="1" dirty="0">
                <a:solidFill>
                  <a:srgbClr val="002060"/>
                </a:solidFill>
              </a:rPr>
              <a:t>Space</a:t>
            </a:r>
            <a:br>
              <a:rPr lang="en-US" sz="2800" b="1" dirty="0">
                <a:solidFill>
                  <a:srgbClr val="002060"/>
                </a:solidFill>
              </a:rPr>
            </a:br>
            <a:r>
              <a:rPr lang="en-US" sz="2800" b="1" dirty="0">
                <a:solidFill>
                  <a:srgbClr val="002060"/>
                </a:solidFill>
              </a:rPr>
              <a:t>(Iowa State University Feedlot Manual)</a:t>
            </a:r>
          </a:p>
        </p:txBody>
      </p:sp>
      <p:graphicFrame>
        <p:nvGraphicFramePr>
          <p:cNvPr id="4" name="Content Placeholder 3"/>
          <p:cNvGraphicFramePr>
            <a:graphicFrameLocks noGrp="1"/>
          </p:cNvGraphicFramePr>
          <p:nvPr>
            <p:ph idx="1"/>
            <p:extLst/>
          </p:nvPr>
        </p:nvGraphicFramePr>
        <p:xfrm>
          <a:off x="1247907" y="1737987"/>
          <a:ext cx="6629399" cy="3480572"/>
        </p:xfrm>
        <a:graphic>
          <a:graphicData uri="http://schemas.openxmlformats.org/drawingml/2006/table">
            <a:tbl>
              <a:tblPr firstRow="1" bandRow="1">
                <a:tableStyleId>{5C22544A-7EE6-4342-B048-85BDC9FD1C3A}</a:tableStyleId>
              </a:tblPr>
              <a:tblGrid>
                <a:gridCol w="1771650"/>
                <a:gridCol w="1371600"/>
                <a:gridCol w="1314450"/>
                <a:gridCol w="1200150"/>
                <a:gridCol w="971549"/>
              </a:tblGrid>
              <a:tr h="1165860">
                <a:tc>
                  <a:txBody>
                    <a:bodyPr/>
                    <a:lstStyle/>
                    <a:p>
                      <a:pPr algn="ctr"/>
                      <a:endParaRPr lang="en-US" sz="2400" b="1" baseline="0" dirty="0" smtClean="0"/>
                    </a:p>
                  </a:txBody>
                  <a:tcPr marL="68580" marR="68580" marT="34290" marB="34290"/>
                </a:tc>
                <a:tc>
                  <a:txBody>
                    <a:bodyPr/>
                    <a:lstStyle/>
                    <a:p>
                      <a:pPr algn="ctr"/>
                      <a:r>
                        <a:rPr lang="en-US" sz="2400" b="1" dirty="0" smtClean="0"/>
                        <a:t>Volume</a:t>
                      </a:r>
                      <a:endParaRPr lang="en-US" sz="2400" b="1" dirty="0"/>
                    </a:p>
                  </a:txBody>
                  <a:tcPr marL="68580" marR="68580" marT="34290" marB="34290"/>
                </a:tc>
                <a:tc>
                  <a:txBody>
                    <a:bodyPr/>
                    <a:lstStyle/>
                    <a:p>
                      <a:pPr algn="ctr"/>
                      <a:r>
                        <a:rPr lang="en-US" sz="2400" b="1" dirty="0" smtClean="0"/>
                        <a:t>Total Value</a:t>
                      </a: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t>Hauling</a:t>
                      </a:r>
                      <a:r>
                        <a:rPr lang="en-US" sz="2400" b="1" baseline="0" dirty="0" smtClean="0"/>
                        <a:t> Cost</a:t>
                      </a:r>
                      <a:endParaRPr lang="en-US" sz="2400" b="1"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Net per</a:t>
                      </a:r>
                      <a:r>
                        <a:rPr lang="en-US" sz="2400" baseline="0" dirty="0" smtClean="0"/>
                        <a:t> Yr</a:t>
                      </a:r>
                      <a:endParaRPr lang="en-US" sz="2400" dirty="0"/>
                    </a:p>
                  </a:txBody>
                  <a:tcPr marL="68580" marR="68580" marT="34290" marB="34290"/>
                </a:tc>
              </a:tr>
              <a:tr h="800100">
                <a:tc>
                  <a:txBody>
                    <a:bodyPr/>
                    <a:lstStyle/>
                    <a:p>
                      <a:pPr algn="ctr"/>
                      <a:r>
                        <a:rPr lang="en-US" sz="2400" b="1" dirty="0" smtClean="0"/>
                        <a:t>Open Lot</a:t>
                      </a:r>
                    </a:p>
                  </a:txBody>
                  <a:tcPr marL="68580" marR="68580" marT="34290" marB="34290"/>
                </a:tc>
                <a:tc>
                  <a:txBody>
                    <a:bodyPr/>
                    <a:lstStyle/>
                    <a:p>
                      <a:pPr algn="ctr"/>
                      <a:r>
                        <a:rPr lang="en-US" sz="2400" b="1" dirty="0" smtClean="0"/>
                        <a:t>3 tons</a:t>
                      </a:r>
                      <a:endParaRPr lang="en-US" sz="2400" b="1" dirty="0"/>
                    </a:p>
                  </a:txBody>
                  <a:tcPr marL="68580" marR="68580" marT="34290" marB="34290"/>
                </a:tc>
                <a:tc>
                  <a:txBody>
                    <a:bodyPr/>
                    <a:lstStyle/>
                    <a:p>
                      <a:pPr algn="ctr"/>
                      <a:r>
                        <a:rPr lang="en-US" sz="2400" b="1" dirty="0" smtClean="0"/>
                        <a:t>$35</a:t>
                      </a:r>
                      <a:endParaRPr lang="en-US" sz="2400" b="1" dirty="0"/>
                    </a:p>
                  </a:txBody>
                  <a:tcPr marL="68580" marR="68580" marT="34290" marB="34290"/>
                </a:tc>
                <a:tc>
                  <a:txBody>
                    <a:bodyPr/>
                    <a:lstStyle/>
                    <a:p>
                      <a:pPr algn="ctr"/>
                      <a:r>
                        <a:rPr lang="en-US" sz="2400" b="1" dirty="0" smtClean="0"/>
                        <a:t>$15</a:t>
                      </a:r>
                    </a:p>
                    <a:p>
                      <a:pPr algn="ctr"/>
                      <a:endParaRPr lang="en-US" sz="2400" b="1" dirty="0"/>
                    </a:p>
                  </a:txBody>
                  <a:tcPr marL="68580" marR="68580" marT="34290" marB="34290"/>
                </a:tc>
                <a:tc>
                  <a:txBody>
                    <a:bodyPr/>
                    <a:lstStyle/>
                    <a:p>
                      <a:pPr algn="ctr"/>
                      <a:r>
                        <a:rPr lang="en-US" sz="2400" b="1" dirty="0" smtClean="0"/>
                        <a:t>$20</a:t>
                      </a:r>
                      <a:endParaRPr lang="en-US" sz="2400" b="1" dirty="0"/>
                    </a:p>
                  </a:txBody>
                  <a:tcPr marL="68580" marR="68580" marT="34290" marB="34290"/>
                </a:tc>
              </a:tr>
              <a:tr h="757306">
                <a:tc>
                  <a:txBody>
                    <a:bodyPr/>
                    <a:lstStyle/>
                    <a:p>
                      <a:pPr algn="ctr"/>
                      <a:r>
                        <a:rPr lang="en-US" sz="2400" b="1" baseline="0" dirty="0" smtClean="0"/>
                        <a:t>Deep Bed</a:t>
                      </a:r>
                      <a:endParaRPr lang="en-US" sz="2400" b="1" dirty="0" smtClean="0"/>
                    </a:p>
                  </a:txBody>
                  <a:tcPr marL="68580" marR="68580" marT="34290" marB="34290"/>
                </a:tc>
                <a:tc>
                  <a:txBody>
                    <a:bodyPr/>
                    <a:lstStyle/>
                    <a:p>
                      <a:pPr algn="ctr"/>
                      <a:r>
                        <a:rPr lang="en-US" sz="2400" b="1" dirty="0" smtClean="0"/>
                        <a:t>5 tons</a:t>
                      </a:r>
                      <a:endParaRPr lang="en-US" sz="2400" b="1" dirty="0"/>
                    </a:p>
                  </a:txBody>
                  <a:tcPr marL="68580" marR="68580" marT="34290" marB="34290"/>
                </a:tc>
                <a:tc>
                  <a:txBody>
                    <a:bodyPr/>
                    <a:lstStyle/>
                    <a:p>
                      <a:pPr algn="ctr"/>
                      <a:r>
                        <a:rPr lang="en-US" sz="2400" b="1" dirty="0" smtClean="0"/>
                        <a:t>$76</a:t>
                      </a:r>
                      <a:endParaRPr lang="en-US" sz="2400" b="1" dirty="0"/>
                    </a:p>
                  </a:txBody>
                  <a:tcPr marL="68580" marR="68580" marT="34290" marB="34290"/>
                </a:tc>
                <a:tc>
                  <a:txBody>
                    <a:bodyPr/>
                    <a:lstStyle/>
                    <a:p>
                      <a:pPr algn="ctr"/>
                      <a:r>
                        <a:rPr lang="en-US" sz="2400" b="1" dirty="0" smtClean="0"/>
                        <a:t>$25</a:t>
                      </a:r>
                      <a:endParaRPr lang="en-US" sz="2400" b="1" dirty="0"/>
                    </a:p>
                  </a:txBody>
                  <a:tcPr marL="68580" marR="68580" marT="34290" marB="34290"/>
                </a:tc>
                <a:tc>
                  <a:txBody>
                    <a:bodyPr/>
                    <a:lstStyle/>
                    <a:p>
                      <a:pPr algn="ctr"/>
                      <a:r>
                        <a:rPr lang="en-US" sz="2400" b="1" dirty="0" smtClean="0"/>
                        <a:t>$51</a:t>
                      </a:r>
                      <a:endParaRPr lang="en-US" sz="2400" b="1" dirty="0"/>
                    </a:p>
                  </a:txBody>
                  <a:tcPr marL="68580" marR="68580" marT="34290" marB="34290"/>
                </a:tc>
              </a:tr>
              <a:tr h="757306">
                <a:tc>
                  <a:txBody>
                    <a:bodyPr/>
                    <a:lstStyle/>
                    <a:p>
                      <a:pPr algn="ctr"/>
                      <a:r>
                        <a:rPr lang="en-US" sz="2400" b="1" dirty="0" smtClean="0"/>
                        <a:t>Deep</a:t>
                      </a:r>
                      <a:r>
                        <a:rPr lang="en-US" sz="2400" b="1" baseline="0" dirty="0" smtClean="0"/>
                        <a:t> Pit</a:t>
                      </a:r>
                      <a:endParaRPr lang="en-US" sz="2400" b="1" dirty="0" smtClean="0"/>
                    </a:p>
                  </a:txBody>
                  <a:tcPr marL="68580" marR="68580" marT="34290" marB="34290"/>
                </a:tc>
                <a:tc>
                  <a:txBody>
                    <a:bodyPr/>
                    <a:lstStyle/>
                    <a:p>
                      <a:pPr algn="ctr"/>
                      <a:r>
                        <a:rPr lang="en-US" sz="2400" b="1" dirty="0" smtClean="0"/>
                        <a:t>2500 gal</a:t>
                      </a:r>
                      <a:endParaRPr lang="en-US" sz="2400" b="1" dirty="0"/>
                    </a:p>
                  </a:txBody>
                  <a:tcPr marL="68580" marR="68580" marT="34290" marB="34290"/>
                </a:tc>
                <a:tc>
                  <a:txBody>
                    <a:bodyPr/>
                    <a:lstStyle/>
                    <a:p>
                      <a:pPr algn="ctr"/>
                      <a:r>
                        <a:rPr lang="en-US" sz="2400" b="1" dirty="0" smtClean="0"/>
                        <a:t>$91</a:t>
                      </a:r>
                      <a:endParaRPr lang="en-US" sz="2400" b="1" dirty="0"/>
                    </a:p>
                  </a:txBody>
                  <a:tcPr marL="68580" marR="68580" marT="34290" marB="34290"/>
                </a:tc>
                <a:tc>
                  <a:txBody>
                    <a:bodyPr/>
                    <a:lstStyle/>
                    <a:p>
                      <a:pPr algn="ctr"/>
                      <a:r>
                        <a:rPr lang="en-US" sz="2400" b="1" dirty="0" smtClean="0"/>
                        <a:t>$38</a:t>
                      </a:r>
                      <a:endParaRPr lang="en-US" sz="2400" b="1" dirty="0"/>
                    </a:p>
                  </a:txBody>
                  <a:tcPr marL="68580" marR="68580" marT="34290" marB="34290"/>
                </a:tc>
                <a:tc>
                  <a:txBody>
                    <a:bodyPr/>
                    <a:lstStyle/>
                    <a:p>
                      <a:pPr algn="ctr"/>
                      <a:r>
                        <a:rPr lang="en-US" sz="2400" b="1" dirty="0" smtClean="0"/>
                        <a:t>$53</a:t>
                      </a:r>
                      <a:endParaRPr lang="en-US" sz="2400" b="1" dirty="0"/>
                    </a:p>
                  </a:txBody>
                  <a:tcPr marL="68580" marR="68580" marT="34290" marB="34290"/>
                </a:tc>
              </a:tr>
            </a:tbl>
          </a:graphicData>
        </a:graphic>
      </p:graphicFrame>
      <p:sp>
        <p:nvSpPr>
          <p:cNvPr id="5" name="Slide Number Placeholder 4"/>
          <p:cNvSpPr>
            <a:spLocks noGrp="1"/>
          </p:cNvSpPr>
          <p:nvPr>
            <p:ph type="sldNum" sz="quarter" idx="12"/>
          </p:nvPr>
        </p:nvSpPr>
        <p:spPr/>
        <p:txBody>
          <a:bodyPr/>
          <a:lstStyle/>
          <a:p>
            <a:fld id="{AD6FE1C2-E007-4CF6-B834-2C71323C7CCE}" type="slidenum">
              <a:rPr lang="en-US" smtClean="0"/>
              <a:pPr/>
              <a:t>33</a:t>
            </a:fld>
            <a:endParaRPr lang="en-US" dirty="0"/>
          </a:p>
        </p:txBody>
      </p:sp>
      <p:pic>
        <p:nvPicPr>
          <p:cNvPr id="6" name="Picture 3" descr="C:\Users\smetcalf\Desktop\Desktop\Desktop\Desktop\Desktop\NewISUEOwordmarks\ISUEO_eps\ISUEO_RedBarNoBleed.png"/>
          <p:cNvPicPr>
            <a:picLocks noChangeAspect="1" noChangeArrowheads="1"/>
          </p:cNvPicPr>
          <p:nvPr/>
        </p:nvPicPr>
        <p:blipFill>
          <a:blip r:embed="rId3" cstate="print"/>
          <a:srcRect/>
          <a:stretch>
            <a:fillRect/>
          </a:stretch>
        </p:blipFill>
        <p:spPr bwMode="auto">
          <a:xfrm>
            <a:off x="0" y="5943600"/>
            <a:ext cx="9144000" cy="914400"/>
          </a:xfrm>
          <a:prstGeom prst="rect">
            <a:avLst/>
          </a:prstGeom>
          <a:noFill/>
        </p:spPr>
      </p:pic>
      <p:pic>
        <p:nvPicPr>
          <p:cNvPr id="7" name="Picture 6" descr="ibclogoNEW.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3133268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Swine finishing units</a:t>
            </a:r>
            <a:endParaRPr lang="en-US" dirty="0"/>
          </a:p>
        </p:txBody>
      </p:sp>
      <p:sp>
        <p:nvSpPr>
          <p:cNvPr id="3" name="Content Placeholder 2"/>
          <p:cNvSpPr>
            <a:spLocks noGrp="1"/>
          </p:cNvSpPr>
          <p:nvPr>
            <p:ph idx="1"/>
          </p:nvPr>
        </p:nvSpPr>
        <p:spPr/>
        <p:txBody>
          <a:bodyPr/>
          <a:lstStyle/>
          <a:p>
            <a:r>
              <a:rPr lang="en-US" dirty="0" smtClean="0"/>
              <a:t>Add income for farm operation without market risk</a:t>
            </a:r>
          </a:p>
          <a:p>
            <a:endParaRPr lang="en-US" dirty="0" smtClean="0"/>
          </a:p>
          <a:p>
            <a:r>
              <a:rPr lang="en-US" dirty="0" smtClean="0"/>
              <a:t>Utilize manure for crop operations</a:t>
            </a:r>
          </a:p>
          <a:p>
            <a:endParaRPr lang="en-US" dirty="0"/>
          </a:p>
          <a:p>
            <a:r>
              <a:rPr lang="en-US" dirty="0" smtClean="0"/>
              <a:t>Different models – deep pit production, hoop barns</a:t>
            </a:r>
            <a:endParaRPr lang="en-US" dirty="0"/>
          </a:p>
        </p:txBody>
      </p:sp>
      <p:pic>
        <p:nvPicPr>
          <p:cNvPr id="4" name="Picture 3" descr="C:\Users\smetcalf\Desktop\Desktop\Desktop\Desktop\Desktop\NewISUEOwordmarks\ISUEO_eps\ISUEO_RedBarNoBleed.png"/>
          <p:cNvPicPr>
            <a:picLocks noChangeAspect="1" noChangeArrowheads="1"/>
          </p:cNvPicPr>
          <p:nvPr/>
        </p:nvPicPr>
        <p:blipFill>
          <a:blip r:embed="rId2" cstate="print"/>
          <a:srcRect/>
          <a:stretch>
            <a:fillRect/>
          </a:stretch>
        </p:blipFill>
        <p:spPr bwMode="auto">
          <a:xfrm>
            <a:off x="0" y="5943600"/>
            <a:ext cx="9144000" cy="914400"/>
          </a:xfrm>
          <a:prstGeom prst="rect">
            <a:avLst/>
          </a:prstGeom>
          <a:noFill/>
        </p:spPr>
      </p:pic>
      <p:pic>
        <p:nvPicPr>
          <p:cNvPr id="5" name="Picture 4" descr="ibclogoNEW.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35760669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Best practices for grazing cornstalks</a:t>
            </a:r>
            <a:endParaRPr lang="en-US" dirty="0"/>
          </a:p>
        </p:txBody>
      </p:sp>
      <p:sp>
        <p:nvSpPr>
          <p:cNvPr id="3" name="Content Placeholder 2"/>
          <p:cNvSpPr>
            <a:spLocks noGrp="1"/>
          </p:cNvSpPr>
          <p:nvPr>
            <p:ph idx="1"/>
          </p:nvPr>
        </p:nvSpPr>
        <p:spPr/>
        <p:txBody>
          <a:bodyPr/>
          <a:lstStyle/>
          <a:p>
            <a:r>
              <a:rPr lang="en-US" sz="2800" dirty="0" smtClean="0"/>
              <a:t>Strip graze for higher utilization, graze soon after harvest to get most quality</a:t>
            </a:r>
          </a:p>
          <a:p>
            <a:r>
              <a:rPr lang="en-US" sz="2800" dirty="0" smtClean="0"/>
              <a:t>Move to fresh stalks, do not graze all winter</a:t>
            </a:r>
            <a:endParaRPr lang="en-US" sz="2800" dirty="0"/>
          </a:p>
          <a:p>
            <a:r>
              <a:rPr lang="en-US" sz="2800" dirty="0" smtClean="0"/>
              <a:t>Graze with dry pregnant cows to reduce need for supplementation</a:t>
            </a:r>
          </a:p>
          <a:p>
            <a:r>
              <a:rPr lang="en-US" sz="2800" dirty="0" smtClean="0"/>
              <a:t>Grazing crop residues with beef cattle (Nebraska)-</a:t>
            </a:r>
          </a:p>
          <a:p>
            <a:pPr marL="0" indent="0">
              <a:buNone/>
            </a:pPr>
            <a:r>
              <a:rPr lang="en-US" sz="2400" dirty="0"/>
              <a:t>http://www.ianrpubs.unl.edu/live/ec278/build/ec278.pdf</a:t>
            </a:r>
          </a:p>
        </p:txBody>
      </p:sp>
    </p:spTree>
    <p:extLst>
      <p:ext uri="{BB962C8B-B14F-4D97-AF65-F5344CB8AC3E}">
        <p14:creationId xmlns:p14="http://schemas.microsoft.com/office/powerpoint/2010/main" val="5147092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Grazing or harvesting corn crop residue </a:t>
            </a:r>
            <a:endParaRPr lang="en-US" dirty="0"/>
          </a:p>
        </p:txBody>
      </p:sp>
      <p:sp>
        <p:nvSpPr>
          <p:cNvPr id="3" name="Content Placeholder 2"/>
          <p:cNvSpPr>
            <a:spLocks noGrp="1"/>
          </p:cNvSpPr>
          <p:nvPr>
            <p:ph idx="1"/>
          </p:nvPr>
        </p:nvSpPr>
        <p:spPr/>
        <p:txBody>
          <a:bodyPr/>
          <a:lstStyle/>
          <a:p>
            <a:r>
              <a:rPr lang="en-US" sz="2800" dirty="0" smtClean="0"/>
              <a:t>Corn </a:t>
            </a:r>
            <a:r>
              <a:rPr lang="en-US" sz="2800" dirty="0" err="1" smtClean="0"/>
              <a:t>stover</a:t>
            </a:r>
            <a:r>
              <a:rPr lang="en-US" sz="2800" dirty="0" smtClean="0"/>
              <a:t> underutilized in Iowa</a:t>
            </a:r>
          </a:p>
          <a:p>
            <a:pPr lvl="1"/>
            <a:r>
              <a:rPr lang="en-US" dirty="0" smtClean="0"/>
              <a:t>180 bushel corn per acre – 2880 lbs. husks and leaves, available to graze or harvest</a:t>
            </a:r>
            <a:endParaRPr lang="en-US" dirty="0"/>
          </a:p>
          <a:p>
            <a:r>
              <a:rPr lang="en-US" sz="2800" dirty="0" smtClean="0"/>
              <a:t>Need cooperation between crop farmer and livestock owner</a:t>
            </a:r>
          </a:p>
          <a:p>
            <a:pPr lvl="1"/>
            <a:r>
              <a:rPr lang="en-US" dirty="0" smtClean="0"/>
              <a:t>Research shows well managed grazing does not reduce subsequent yield</a:t>
            </a:r>
            <a:endParaRPr lang="en-US" dirty="0"/>
          </a:p>
          <a:p>
            <a:r>
              <a:rPr lang="en-US" sz="2800" dirty="0" smtClean="0"/>
              <a:t>Harvesting requires replacing nutrients removed  </a:t>
            </a:r>
            <a:endParaRPr lang="en-US" sz="2800" dirty="0"/>
          </a:p>
        </p:txBody>
      </p:sp>
      <p:pic>
        <p:nvPicPr>
          <p:cNvPr id="4" name="Picture 3" descr="C:\Users\smetcalf\Desktop\Desktop\Desktop\Desktop\Desktop\NewISUEOwordmarks\ISUEO_eps\ISUEO_RedBarNoBleed.png"/>
          <p:cNvPicPr>
            <a:picLocks noChangeAspect="1" noChangeArrowheads="1"/>
          </p:cNvPicPr>
          <p:nvPr/>
        </p:nvPicPr>
        <p:blipFill>
          <a:blip r:embed="rId2" cstate="print"/>
          <a:srcRect/>
          <a:stretch>
            <a:fillRect/>
          </a:stretch>
        </p:blipFill>
        <p:spPr bwMode="auto">
          <a:xfrm>
            <a:off x="0" y="5943600"/>
            <a:ext cx="9144000" cy="914400"/>
          </a:xfrm>
          <a:prstGeom prst="rect">
            <a:avLst/>
          </a:prstGeom>
          <a:noFill/>
        </p:spPr>
      </p:pic>
      <p:pic>
        <p:nvPicPr>
          <p:cNvPr id="5" name="Picture 4" descr="ibclogoNEW.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42050050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Potential to graze or harvest cover crops</a:t>
            </a:r>
            <a:endParaRPr lang="en-US" dirty="0"/>
          </a:p>
        </p:txBody>
      </p:sp>
      <p:sp>
        <p:nvSpPr>
          <p:cNvPr id="3" name="Content Placeholder 2"/>
          <p:cNvSpPr>
            <a:spLocks noGrp="1"/>
          </p:cNvSpPr>
          <p:nvPr>
            <p:ph idx="1"/>
          </p:nvPr>
        </p:nvSpPr>
        <p:spPr/>
        <p:txBody>
          <a:bodyPr/>
          <a:lstStyle/>
          <a:p>
            <a:r>
              <a:rPr lang="en-US" dirty="0" smtClean="0"/>
              <a:t>Need to balance agronomy and livestock nutrition goals</a:t>
            </a:r>
          </a:p>
          <a:p>
            <a:pPr lvl="1"/>
            <a:endParaRPr lang="en-US" dirty="0"/>
          </a:p>
          <a:p>
            <a:r>
              <a:rPr lang="en-US" dirty="0" smtClean="0"/>
              <a:t>Most likely to get yields in spring on late summer/early fall cereal grains</a:t>
            </a:r>
          </a:p>
          <a:p>
            <a:endParaRPr lang="en-US" dirty="0"/>
          </a:p>
          <a:p>
            <a:r>
              <a:rPr lang="en-US" dirty="0" smtClean="0"/>
              <a:t>Insurance, soil, agronomic and livestock interactions with harvest/grazing dates</a:t>
            </a:r>
          </a:p>
          <a:p>
            <a:endParaRPr lang="en-US" dirty="0"/>
          </a:p>
          <a:p>
            <a:pPr marL="0" indent="0">
              <a:buNone/>
            </a:pPr>
            <a:endParaRPr lang="en-US" dirty="0" smtClean="0"/>
          </a:p>
          <a:p>
            <a:endParaRPr lang="en-US" dirty="0"/>
          </a:p>
          <a:p>
            <a:endParaRPr lang="en-US" dirty="0"/>
          </a:p>
        </p:txBody>
      </p:sp>
      <p:pic>
        <p:nvPicPr>
          <p:cNvPr id="4" name="Picture 3" descr="C:\Users\smetcalf\Desktop\Desktop\Desktop\Desktop\Desktop\NewISUEOwordmarks\ISUEO_eps\ISUEO_RedBarNoBleed.png"/>
          <p:cNvPicPr>
            <a:picLocks noChangeAspect="1" noChangeArrowheads="1"/>
          </p:cNvPicPr>
          <p:nvPr/>
        </p:nvPicPr>
        <p:blipFill>
          <a:blip r:embed="rId2" cstate="print"/>
          <a:srcRect/>
          <a:stretch>
            <a:fillRect/>
          </a:stretch>
        </p:blipFill>
        <p:spPr bwMode="auto">
          <a:xfrm>
            <a:off x="0" y="5943600"/>
            <a:ext cx="9144000" cy="914400"/>
          </a:xfrm>
          <a:prstGeom prst="rect">
            <a:avLst/>
          </a:prstGeom>
          <a:noFill/>
        </p:spPr>
      </p:pic>
      <p:pic>
        <p:nvPicPr>
          <p:cNvPr id="5" name="Picture 4" descr="ibclogoNEW.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42591778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Iowa producers looking for different cow-calf management systems</a:t>
            </a:r>
            <a:endParaRPr lang="en-US" sz="3200" dirty="0"/>
          </a:p>
        </p:txBody>
      </p:sp>
      <p:sp>
        <p:nvSpPr>
          <p:cNvPr id="3" name="Content Placeholder 2"/>
          <p:cNvSpPr>
            <a:spLocks noGrp="1"/>
          </p:cNvSpPr>
          <p:nvPr>
            <p:ph idx="1"/>
          </p:nvPr>
        </p:nvSpPr>
        <p:spPr/>
        <p:txBody>
          <a:bodyPr/>
          <a:lstStyle/>
          <a:p>
            <a:r>
              <a:rPr lang="en-US" dirty="0" smtClean="0"/>
              <a:t>Extended grazing </a:t>
            </a:r>
          </a:p>
          <a:p>
            <a:endParaRPr lang="en-US" dirty="0"/>
          </a:p>
          <a:p>
            <a:r>
              <a:rPr lang="en-US" dirty="0" smtClean="0"/>
              <a:t>Traditional 50/50 hay and graze</a:t>
            </a:r>
          </a:p>
          <a:p>
            <a:endParaRPr lang="en-US" dirty="0"/>
          </a:p>
          <a:p>
            <a:r>
              <a:rPr lang="en-US" dirty="0" smtClean="0"/>
              <a:t>Limited grazing or </a:t>
            </a:r>
            <a:r>
              <a:rPr lang="en-US" dirty="0" err="1" smtClean="0"/>
              <a:t>drylot</a:t>
            </a:r>
            <a:r>
              <a:rPr lang="en-US" dirty="0" smtClean="0"/>
              <a:t>/confinement</a:t>
            </a:r>
          </a:p>
          <a:p>
            <a:endParaRPr lang="en-US" dirty="0"/>
          </a:p>
          <a:p>
            <a:r>
              <a:rPr lang="en-US" dirty="0" smtClean="0"/>
              <a:t>New Leopold Cow Systems project</a:t>
            </a:r>
            <a:endParaRPr lang="en-US" dirty="0"/>
          </a:p>
        </p:txBody>
      </p:sp>
      <p:pic>
        <p:nvPicPr>
          <p:cNvPr id="4" name="Picture 3" descr="C:\Users\smetcalf\Desktop\Desktop\Desktop\Desktop\Desktop\NewISUEOwordmarks\ISUEO_eps\ISUEO_RedBarNoBleed.png"/>
          <p:cNvPicPr>
            <a:picLocks noChangeAspect="1" noChangeArrowheads="1"/>
          </p:cNvPicPr>
          <p:nvPr/>
        </p:nvPicPr>
        <p:blipFill>
          <a:blip r:embed="rId2" cstate="print"/>
          <a:srcRect/>
          <a:stretch>
            <a:fillRect/>
          </a:stretch>
        </p:blipFill>
        <p:spPr bwMode="auto">
          <a:xfrm>
            <a:off x="0" y="5943600"/>
            <a:ext cx="9144000" cy="914400"/>
          </a:xfrm>
          <a:prstGeom prst="rect">
            <a:avLst/>
          </a:prstGeom>
          <a:noFill/>
        </p:spPr>
      </p:pic>
      <p:pic>
        <p:nvPicPr>
          <p:cNvPr id="5" name="Picture 4" descr="ibclogoNEW.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14915612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project with Leopold Center -</a:t>
            </a:r>
            <a:endParaRPr lang="en-US" dirty="0"/>
          </a:p>
        </p:txBody>
      </p:sp>
      <p:sp>
        <p:nvSpPr>
          <p:cNvPr id="3" name="Content Placeholder 2"/>
          <p:cNvSpPr>
            <a:spLocks noGrp="1"/>
          </p:cNvSpPr>
          <p:nvPr>
            <p:ph idx="1"/>
          </p:nvPr>
        </p:nvSpPr>
        <p:spPr/>
        <p:txBody>
          <a:bodyPr/>
          <a:lstStyle/>
          <a:p>
            <a:r>
              <a:rPr lang="en-US" sz="2400" dirty="0"/>
              <a:t>Sustainably growing Iowa’s beef herds: Evaluating systems that provide economic opportunities while protecting soil and water </a:t>
            </a:r>
            <a:r>
              <a:rPr lang="en-US" sz="2400" dirty="0" smtClean="0"/>
              <a:t>resources</a:t>
            </a:r>
          </a:p>
          <a:p>
            <a:r>
              <a:rPr lang="en-US" sz="2400" dirty="0" smtClean="0"/>
              <a:t>Limited grazing, traditional and extended grazing systems</a:t>
            </a:r>
          </a:p>
          <a:p>
            <a:r>
              <a:rPr lang="en-US" sz="2400" dirty="0"/>
              <a:t>Using benchmark data, </a:t>
            </a:r>
            <a:r>
              <a:rPr lang="en-US" sz="2400" dirty="0" smtClean="0"/>
              <a:t>we </a:t>
            </a:r>
            <a:r>
              <a:rPr lang="en-US" sz="2400" dirty="0"/>
              <a:t>will analyze the environmental and economic sustainability of each model as well as the risk-bearing ability of each system. They will create case studies of practices for successful operations in each system for educational materials and a production manual for Iowa cow-calf producers. </a:t>
            </a:r>
          </a:p>
        </p:txBody>
      </p:sp>
    </p:spTree>
    <p:extLst>
      <p:ext uri="{BB962C8B-B14F-4D97-AF65-F5344CB8AC3E}">
        <p14:creationId xmlns:p14="http://schemas.microsoft.com/office/powerpoint/2010/main" val="1163049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US" altLang="en-US" smtClean="0">
                <a:solidFill>
                  <a:srgbClr val="919671"/>
                </a:solidFill>
              </a:rPr>
              <a:t>Your Starting Screen</a:t>
            </a:r>
          </a:p>
        </p:txBody>
      </p:sp>
      <p:pic>
        <p:nvPicPr>
          <p:cNvPr id="44035" name="Content Placeholder 3" descr="displayed_control_panel.jpg"/>
          <p:cNvPicPr>
            <a:picLocks noGrp="1" noChangeAspect="1"/>
          </p:cNvPicPr>
          <p:nvPr>
            <p:ph sz="quarter" idx="1"/>
          </p:nvPr>
        </p:nvPicPr>
        <p:blipFill>
          <a:blip r:embed="rId3">
            <a:extLst>
              <a:ext uri="{28A0092B-C50C-407E-A947-70E740481C1C}">
                <a14:useLocalDpi xmlns:a14="http://schemas.microsoft.com/office/drawing/2010/main"/>
              </a:ext>
            </a:extLst>
          </a:blip>
          <a:srcRect/>
          <a:stretch>
            <a:fillRect/>
          </a:stretch>
        </p:blipFill>
        <p:spPr>
          <a:xfrm>
            <a:off x="2171700" y="1676409"/>
            <a:ext cx="4722814" cy="3375025"/>
          </a:xfrm>
        </p:spPr>
      </p:pic>
      <p:grpSp>
        <p:nvGrpSpPr>
          <p:cNvPr id="2" name="Group 15"/>
          <p:cNvGrpSpPr>
            <a:grpSpLocks/>
          </p:cNvGrpSpPr>
          <p:nvPr/>
        </p:nvGrpSpPr>
        <p:grpSpPr bwMode="auto">
          <a:xfrm>
            <a:off x="4949825" y="1676406"/>
            <a:ext cx="3240088" cy="4083627"/>
            <a:chOff x="5105400" y="1447800"/>
            <a:chExt cx="4092153" cy="5157477"/>
          </a:xfrm>
        </p:grpSpPr>
        <p:sp>
          <p:nvSpPr>
            <p:cNvPr id="7" name="Rounded Rectangle 6"/>
            <p:cNvSpPr/>
            <p:nvPr/>
          </p:nvSpPr>
          <p:spPr>
            <a:xfrm>
              <a:off x="5791101" y="1447800"/>
              <a:ext cx="1752347" cy="3811426"/>
            </a:xfrm>
            <a:prstGeom prst="roundRect">
              <a:avLst/>
            </a:prstGeom>
            <a:solidFill>
              <a:srgbClr val="4F81BD">
                <a:alpha val="27059"/>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84" eaLnBrk="0" hangingPunct="0">
                <a:defRPr/>
              </a:pPr>
              <a:endParaRPr lang="en-US" sz="3600" b="1" dirty="0">
                <a:solidFill>
                  <a:prstClr val="white"/>
                </a:solidFill>
              </a:endParaRPr>
            </a:p>
          </p:txBody>
        </p:sp>
        <p:sp>
          <p:nvSpPr>
            <p:cNvPr id="44042" name="TextBox 7"/>
            <p:cNvSpPr txBox="1">
              <a:spLocks noChangeArrowheads="1"/>
            </p:cNvSpPr>
            <p:nvPr/>
          </p:nvSpPr>
          <p:spPr bwMode="auto">
            <a:xfrm>
              <a:off x="5105400" y="5866727"/>
              <a:ext cx="2994720" cy="7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184" fontAlgn="base">
                <a:spcBef>
                  <a:spcPct val="0"/>
                </a:spcBef>
                <a:spcAft>
                  <a:spcPct val="0"/>
                </a:spcAft>
              </a:pPr>
              <a:r>
                <a:rPr lang="en-US" altLang="en-US" sz="3200" b="1">
                  <a:solidFill>
                    <a:srgbClr val="000000"/>
                  </a:solidFill>
                  <a:latin typeface="Arial Narrow" pitchFamily="34" charset="0"/>
                  <a:ea typeface="ＭＳ Ｐゴシック" pitchFamily="34" charset="-128"/>
                  <a:cs typeface="Arial" charset="0"/>
                </a:rPr>
                <a:t>Control Panel</a:t>
              </a:r>
            </a:p>
          </p:txBody>
        </p:sp>
        <p:sp>
          <p:nvSpPr>
            <p:cNvPr id="12" name="Curved Right Arrow 11"/>
            <p:cNvSpPr/>
            <p:nvPr/>
          </p:nvSpPr>
          <p:spPr>
            <a:xfrm rot="10399822">
              <a:off x="7978529" y="3143994"/>
              <a:ext cx="1219024" cy="3079615"/>
            </a:xfrm>
            <a:prstGeom prst="curvedRightArrow">
              <a:avLst>
                <a:gd name="adj1" fmla="val 25000"/>
                <a:gd name="adj2" fmla="val 48011"/>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84" eaLnBrk="0" hangingPunct="0">
                <a:defRPr/>
              </a:pPr>
              <a:endParaRPr lang="en-US" sz="3600" b="1" dirty="0">
                <a:solidFill>
                  <a:prstClr val="black"/>
                </a:solidFill>
              </a:endParaRPr>
            </a:p>
          </p:txBody>
        </p:sp>
      </p:grpSp>
      <p:grpSp>
        <p:nvGrpSpPr>
          <p:cNvPr id="3" name="Group 17"/>
          <p:cNvGrpSpPr>
            <a:grpSpLocks/>
          </p:cNvGrpSpPr>
          <p:nvPr/>
        </p:nvGrpSpPr>
        <p:grpSpPr bwMode="auto">
          <a:xfrm>
            <a:off x="854079" y="1676403"/>
            <a:ext cx="4395788" cy="4075689"/>
            <a:chOff x="89134" y="1542223"/>
            <a:chExt cx="5445211" cy="5050333"/>
          </a:xfrm>
        </p:grpSpPr>
        <p:sp>
          <p:nvSpPr>
            <p:cNvPr id="44038" name="TextBox 8"/>
            <p:cNvSpPr txBox="1">
              <a:spLocks noChangeArrowheads="1"/>
            </p:cNvSpPr>
            <p:nvPr/>
          </p:nvSpPr>
          <p:spPr bwMode="auto">
            <a:xfrm>
              <a:off x="1752784" y="5867940"/>
              <a:ext cx="2754555" cy="72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184" fontAlgn="base">
                <a:spcBef>
                  <a:spcPct val="0"/>
                </a:spcBef>
                <a:spcAft>
                  <a:spcPct val="0"/>
                </a:spcAft>
              </a:pPr>
              <a:r>
                <a:rPr lang="en-US" altLang="en-US" sz="3200" b="1">
                  <a:solidFill>
                    <a:srgbClr val="000000"/>
                  </a:solidFill>
                  <a:latin typeface="Arial Narrow" pitchFamily="34" charset="0"/>
                  <a:ea typeface="ＭＳ Ｐゴシック" pitchFamily="34" charset="-128"/>
                  <a:cs typeface="Arial" charset="0"/>
                </a:rPr>
                <a:t>Presentation</a:t>
              </a:r>
            </a:p>
          </p:txBody>
        </p:sp>
        <p:sp>
          <p:nvSpPr>
            <p:cNvPr id="15" name="Curved Left Arrow 14"/>
            <p:cNvSpPr/>
            <p:nvPr/>
          </p:nvSpPr>
          <p:spPr>
            <a:xfrm rot="10800000">
              <a:off x="89134" y="2590703"/>
              <a:ext cx="1447337" cy="3733609"/>
            </a:xfrm>
            <a:prstGeom prst="curvedLef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84" eaLnBrk="0" hangingPunct="0">
                <a:defRPr/>
              </a:pPr>
              <a:endParaRPr lang="en-US" sz="3600" b="1" dirty="0">
                <a:solidFill>
                  <a:prstClr val="black"/>
                </a:solidFill>
              </a:endParaRPr>
            </a:p>
          </p:txBody>
        </p:sp>
        <p:sp>
          <p:nvSpPr>
            <p:cNvPr id="17" name="Rounded Rectangle 16"/>
            <p:cNvSpPr/>
            <p:nvPr/>
          </p:nvSpPr>
          <p:spPr>
            <a:xfrm>
              <a:off x="1676092" y="1542223"/>
              <a:ext cx="3858253" cy="3304775"/>
            </a:xfrm>
            <a:prstGeom prst="roundRect">
              <a:avLst/>
            </a:prstGeom>
            <a:solidFill>
              <a:schemeClr val="accent3">
                <a:alpha val="27059"/>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84" eaLnBrk="0" hangingPunct="0">
                <a:defRPr/>
              </a:pPr>
              <a:endParaRPr lang="en-US" sz="3600" b="1" dirty="0">
                <a:solidFill>
                  <a:prstClr val="white"/>
                </a:solidFill>
              </a:endParaRPr>
            </a:p>
          </p:txBody>
        </p:sp>
      </p:grpSp>
    </p:spTree>
    <p:extLst>
      <p:ext uri="{BB962C8B-B14F-4D97-AF65-F5344CB8AC3E}">
        <p14:creationId xmlns:p14="http://schemas.microsoft.com/office/powerpoint/2010/main" val="4037091723"/>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Cows can graze high quality stockpile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47800" y="1600201"/>
            <a:ext cx="6248399" cy="4267200"/>
          </a:xfrm>
        </p:spPr>
      </p:pic>
      <p:pic>
        <p:nvPicPr>
          <p:cNvPr id="5" name="Picture 3" descr="C:\Users\smetcalf\Desktop\Desktop\Desktop\Desktop\Desktop\NewISUEOwordmarks\ISUEO_eps\ISUEO_RedBarNoBleed.png"/>
          <p:cNvPicPr>
            <a:picLocks noChangeAspect="1" noChangeArrowheads="1"/>
          </p:cNvPicPr>
          <p:nvPr/>
        </p:nvPicPr>
        <p:blipFill>
          <a:blip r:embed="rId3" cstate="print"/>
          <a:srcRect/>
          <a:stretch>
            <a:fillRect/>
          </a:stretch>
        </p:blipFill>
        <p:spPr bwMode="auto">
          <a:xfrm>
            <a:off x="0" y="5943600"/>
            <a:ext cx="9144000" cy="914400"/>
          </a:xfrm>
          <a:prstGeom prst="rect">
            <a:avLst/>
          </a:prstGeom>
          <a:noFill/>
        </p:spPr>
      </p:pic>
      <p:pic>
        <p:nvPicPr>
          <p:cNvPr id="6" name="Picture 5" descr="ibclogoNEW.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25151267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Cows can graze late into the winter</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1"/>
            <a:ext cx="6034617" cy="4343400"/>
          </a:xfrm>
        </p:spPr>
      </p:pic>
      <p:pic>
        <p:nvPicPr>
          <p:cNvPr id="5" name="Picture 3" descr="C:\Users\smetcalf\Desktop\Desktop\Desktop\Desktop\Desktop\NewISUEOwordmarks\ISUEO_eps\ISUEO_RedBarNoBleed.png"/>
          <p:cNvPicPr>
            <a:picLocks noChangeAspect="1" noChangeArrowheads="1"/>
          </p:cNvPicPr>
          <p:nvPr/>
        </p:nvPicPr>
        <p:blipFill>
          <a:blip r:embed="rId3" cstate="print"/>
          <a:srcRect/>
          <a:stretch>
            <a:fillRect/>
          </a:stretch>
        </p:blipFill>
        <p:spPr bwMode="auto">
          <a:xfrm>
            <a:off x="0" y="5943600"/>
            <a:ext cx="9144000" cy="914400"/>
          </a:xfrm>
          <a:prstGeom prst="rect">
            <a:avLst/>
          </a:prstGeom>
          <a:noFill/>
        </p:spPr>
      </p:pic>
      <p:pic>
        <p:nvPicPr>
          <p:cNvPr id="6" name="Picture 5" descr="ibclogoNEW.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25742065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Combination of stored feed and grazing</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1"/>
            <a:ext cx="6034617" cy="4267200"/>
          </a:xfrm>
        </p:spPr>
      </p:pic>
      <p:pic>
        <p:nvPicPr>
          <p:cNvPr id="4" name="Picture 3" descr="C:\Users\smetcalf\Desktop\Desktop\Desktop\Desktop\Desktop\NewISUEOwordmarks\ISUEO_eps\ISUEO_RedBarNoBleed.png"/>
          <p:cNvPicPr>
            <a:picLocks noChangeAspect="1" noChangeArrowheads="1"/>
          </p:cNvPicPr>
          <p:nvPr/>
        </p:nvPicPr>
        <p:blipFill>
          <a:blip r:embed="rId3" cstate="print"/>
          <a:srcRect/>
          <a:stretch>
            <a:fillRect/>
          </a:stretch>
        </p:blipFill>
        <p:spPr bwMode="auto">
          <a:xfrm>
            <a:off x="0" y="5943600"/>
            <a:ext cx="9144000" cy="914400"/>
          </a:xfrm>
          <a:prstGeom prst="rect">
            <a:avLst/>
          </a:prstGeom>
          <a:noFill/>
        </p:spPr>
      </p:pic>
      <p:pic>
        <p:nvPicPr>
          <p:cNvPr id="5" name="Picture 4" descr="ibclogoNEW.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24899508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Calving and rearing calves inside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47800" y="1600201"/>
            <a:ext cx="6033233" cy="4267200"/>
          </a:xfrm>
        </p:spPr>
      </p:pic>
      <p:pic>
        <p:nvPicPr>
          <p:cNvPr id="5" name="Picture 3" descr="C:\Users\smetcalf\Desktop\Desktop\Desktop\Desktop\Desktop\NewISUEOwordmarks\ISUEO_eps\ISUEO_RedBarNoBleed.png"/>
          <p:cNvPicPr>
            <a:picLocks noChangeAspect="1" noChangeArrowheads="1"/>
          </p:cNvPicPr>
          <p:nvPr/>
        </p:nvPicPr>
        <p:blipFill>
          <a:blip r:embed="rId3" cstate="print"/>
          <a:srcRect/>
          <a:stretch>
            <a:fillRect/>
          </a:stretch>
        </p:blipFill>
        <p:spPr bwMode="auto">
          <a:xfrm>
            <a:off x="0" y="5943600"/>
            <a:ext cx="9144000" cy="914400"/>
          </a:xfrm>
          <a:prstGeom prst="rect">
            <a:avLst/>
          </a:prstGeom>
          <a:noFill/>
        </p:spPr>
      </p:pic>
      <p:pic>
        <p:nvPicPr>
          <p:cNvPr id="6" name="Picture 5" descr="ibclogoNEW.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30221509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Good environment for cows and calves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8922" y="1600200"/>
            <a:ext cx="8046156" cy="4525963"/>
          </a:xfrm>
        </p:spPr>
      </p:pic>
      <p:pic>
        <p:nvPicPr>
          <p:cNvPr id="5" name="Picture 3" descr="C:\Users\smetcalf\Desktop\Desktop\Desktop\Desktop\Desktop\NewISUEOwordmarks\ISUEO_eps\ISUEO_RedBarNoBleed.png"/>
          <p:cNvPicPr>
            <a:picLocks noChangeAspect="1" noChangeArrowheads="1"/>
          </p:cNvPicPr>
          <p:nvPr/>
        </p:nvPicPr>
        <p:blipFill>
          <a:blip r:embed="rId3" cstate="print"/>
          <a:srcRect/>
          <a:stretch>
            <a:fillRect/>
          </a:stretch>
        </p:blipFill>
        <p:spPr bwMode="auto">
          <a:xfrm>
            <a:off x="0" y="5943600"/>
            <a:ext cx="9144000" cy="914400"/>
          </a:xfrm>
          <a:prstGeom prst="rect">
            <a:avLst/>
          </a:prstGeom>
          <a:noFill/>
        </p:spPr>
      </p:pic>
      <p:pic>
        <p:nvPicPr>
          <p:cNvPr id="6" name="Picture 5" descr="ibclogoNEW.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30422528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Drylot</a:t>
            </a:r>
            <a:r>
              <a:rPr lang="en-US" dirty="0" smtClean="0"/>
              <a:t> production – Nebraska research</a:t>
            </a:r>
            <a:endParaRPr lang="en-US" dirty="0"/>
          </a:p>
        </p:txBody>
      </p:sp>
      <p:pic>
        <p:nvPicPr>
          <p:cNvPr id="6"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1411" y="1600201"/>
            <a:ext cx="6321177" cy="4419600"/>
          </a:xfrm>
        </p:spPr>
      </p:pic>
      <p:pic>
        <p:nvPicPr>
          <p:cNvPr id="4" name="Picture 3" descr="C:\Users\smetcalf\Desktop\Desktop\Desktop\Desktop\Desktop\NewISUEOwordmarks\ISUEO_eps\ISUEO_RedBarNoBleed.png"/>
          <p:cNvPicPr>
            <a:picLocks noChangeAspect="1" noChangeArrowheads="1"/>
          </p:cNvPicPr>
          <p:nvPr/>
        </p:nvPicPr>
        <p:blipFill>
          <a:blip r:embed="rId3" cstate="print"/>
          <a:srcRect/>
          <a:stretch>
            <a:fillRect/>
          </a:stretch>
        </p:blipFill>
        <p:spPr bwMode="auto">
          <a:xfrm>
            <a:off x="0" y="5943600"/>
            <a:ext cx="9144000" cy="914400"/>
          </a:xfrm>
          <a:prstGeom prst="rect">
            <a:avLst/>
          </a:prstGeom>
          <a:noFill/>
        </p:spPr>
      </p:pic>
      <p:pic>
        <p:nvPicPr>
          <p:cNvPr id="5" name="Picture 4" descr="ibclogoNEW.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10615879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Added Markets</a:t>
            </a:r>
            <a:endParaRPr lang="en-US" dirty="0"/>
          </a:p>
        </p:txBody>
      </p:sp>
      <p:sp>
        <p:nvSpPr>
          <p:cNvPr id="3" name="Content Placeholder 2"/>
          <p:cNvSpPr>
            <a:spLocks noGrp="1"/>
          </p:cNvSpPr>
          <p:nvPr>
            <p:ph idx="1"/>
          </p:nvPr>
        </p:nvSpPr>
        <p:spPr/>
        <p:txBody>
          <a:bodyPr/>
          <a:lstStyle/>
          <a:p>
            <a:r>
              <a:rPr lang="en-US" dirty="0" smtClean="0"/>
              <a:t>Sustainable beef –</a:t>
            </a:r>
          </a:p>
          <a:p>
            <a:pPr lvl="1"/>
            <a:r>
              <a:rPr lang="en-US" dirty="0" smtClean="0"/>
              <a:t>Different definitions by suppliers -  animal handling, feeding and land use keys</a:t>
            </a:r>
          </a:p>
          <a:p>
            <a:r>
              <a:rPr lang="en-US" dirty="0" smtClean="0"/>
              <a:t>“Never ever 3” – no implant, antibiotics, </a:t>
            </a:r>
            <a:r>
              <a:rPr lang="en-US" dirty="0" err="1" smtClean="0"/>
              <a:t>ionophores</a:t>
            </a:r>
            <a:r>
              <a:rPr lang="en-US" dirty="0" smtClean="0"/>
              <a:t> – growing markets, export</a:t>
            </a:r>
            <a:endParaRPr lang="en-US" dirty="0"/>
          </a:p>
          <a:p>
            <a:r>
              <a:rPr lang="en-US" dirty="0" smtClean="0"/>
              <a:t>High quality and branded programs</a:t>
            </a:r>
          </a:p>
          <a:p>
            <a:pPr lvl="1"/>
            <a:r>
              <a:rPr lang="en-US" dirty="0" smtClean="0"/>
              <a:t>Increased 400% since 2003, approaching $4 billion per year (grain fed)</a:t>
            </a:r>
          </a:p>
          <a:p>
            <a:pPr lvl="1"/>
            <a:endParaRPr lang="en-US" dirty="0"/>
          </a:p>
          <a:p>
            <a:pPr lvl="1"/>
            <a:endParaRPr lang="en-US" dirty="0" smtClean="0"/>
          </a:p>
          <a:p>
            <a:pPr lvl="1"/>
            <a:endParaRPr lang="en-US" dirty="0"/>
          </a:p>
          <a:p>
            <a:pPr lvl="1"/>
            <a:endParaRPr lang="en-US" dirty="0"/>
          </a:p>
        </p:txBody>
      </p:sp>
      <p:pic>
        <p:nvPicPr>
          <p:cNvPr id="4" name="Picture 3" descr="C:\Users\smetcalf\Desktop\Desktop\Desktop\Desktop\Desktop\NewISUEOwordmarks\ISUEO_eps\ISUEO_RedBarNoBleed.png"/>
          <p:cNvPicPr>
            <a:picLocks noChangeAspect="1" noChangeArrowheads="1"/>
          </p:cNvPicPr>
          <p:nvPr/>
        </p:nvPicPr>
        <p:blipFill>
          <a:blip r:embed="rId2" cstate="print"/>
          <a:srcRect/>
          <a:stretch>
            <a:fillRect/>
          </a:stretch>
        </p:blipFill>
        <p:spPr bwMode="auto">
          <a:xfrm>
            <a:off x="0" y="5943600"/>
            <a:ext cx="9144000" cy="914400"/>
          </a:xfrm>
          <a:prstGeom prst="rect">
            <a:avLst/>
          </a:prstGeom>
          <a:noFill/>
        </p:spPr>
      </p:pic>
      <p:pic>
        <p:nvPicPr>
          <p:cNvPr id="5" name="Picture 4" descr="ibclogoNEW.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15321136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Growing grass fed, organic and direct to consumer markets</a:t>
            </a:r>
            <a:endParaRPr lang="en-US" sz="3600" dirty="0"/>
          </a:p>
        </p:txBody>
      </p:sp>
      <p:sp>
        <p:nvSpPr>
          <p:cNvPr id="3" name="Content Placeholder 2"/>
          <p:cNvSpPr>
            <a:spLocks noGrp="1"/>
          </p:cNvSpPr>
          <p:nvPr>
            <p:ph idx="1"/>
          </p:nvPr>
        </p:nvSpPr>
        <p:spPr/>
        <p:txBody>
          <a:bodyPr/>
          <a:lstStyle/>
          <a:p>
            <a:r>
              <a:rPr lang="en-US" dirty="0" smtClean="0"/>
              <a:t>Total of organic, grass fed and natural about 5% of US market</a:t>
            </a:r>
          </a:p>
          <a:p>
            <a:endParaRPr lang="en-US" dirty="0"/>
          </a:p>
          <a:p>
            <a:r>
              <a:rPr lang="en-US" dirty="0" smtClean="0"/>
              <a:t>Demand growing and expanding into traditional wholesale and retail markets</a:t>
            </a:r>
          </a:p>
          <a:p>
            <a:endParaRPr lang="en-US" dirty="0"/>
          </a:p>
          <a:p>
            <a:r>
              <a:rPr lang="en-US" dirty="0" smtClean="0"/>
              <a:t>Need to be sure animal production  and premium pay for system</a:t>
            </a:r>
            <a:endParaRPr lang="en-US" dirty="0"/>
          </a:p>
        </p:txBody>
      </p:sp>
      <p:pic>
        <p:nvPicPr>
          <p:cNvPr id="4" name="Picture 3" descr="C:\Users\smetcalf\Desktop\Desktop\Desktop\Desktop\Desktop\NewISUEOwordmarks\ISUEO_eps\ISUEO_RedBarNoBleed.png"/>
          <p:cNvPicPr>
            <a:picLocks noChangeAspect="1" noChangeArrowheads="1"/>
          </p:cNvPicPr>
          <p:nvPr/>
        </p:nvPicPr>
        <p:blipFill>
          <a:blip r:embed="rId2" cstate="print"/>
          <a:srcRect/>
          <a:stretch>
            <a:fillRect/>
          </a:stretch>
        </p:blipFill>
        <p:spPr bwMode="auto">
          <a:xfrm>
            <a:off x="0" y="5943600"/>
            <a:ext cx="9144000" cy="914400"/>
          </a:xfrm>
          <a:prstGeom prst="rect">
            <a:avLst/>
          </a:prstGeom>
          <a:noFill/>
        </p:spPr>
      </p:pic>
      <p:pic>
        <p:nvPicPr>
          <p:cNvPr id="5" name="Picture 4" descr="ibclogoNEW.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14945266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err="1" smtClean="0"/>
              <a:t>Steenhoek</a:t>
            </a:r>
            <a:r>
              <a:rPr lang="en-US" sz="3600" dirty="0" smtClean="0"/>
              <a:t> Farms – Duane, Jodi, Sawyer, Sydney and Blair</a:t>
            </a:r>
            <a:endParaRPr lang="en-US" sz="3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1398951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Northwest corner of Lucas county</a:t>
            </a:r>
          </a:p>
        </p:txBody>
      </p:sp>
      <p:sp>
        <p:nvSpPr>
          <p:cNvPr id="3" name="Content Placeholder 2"/>
          <p:cNvSpPr>
            <a:spLocks noGrp="1"/>
          </p:cNvSpPr>
          <p:nvPr>
            <p:ph idx="1"/>
          </p:nvPr>
        </p:nvSpPr>
        <p:spPr/>
        <p:txBody>
          <a:bodyPr/>
          <a:lstStyle/>
          <a:p>
            <a:r>
              <a:rPr lang="en-US" dirty="0"/>
              <a:t>D</a:t>
            </a:r>
            <a:r>
              <a:rPr lang="en-US" dirty="0" smtClean="0"/>
              <a:t>iversified </a:t>
            </a:r>
            <a:r>
              <a:rPr lang="en-US" dirty="0"/>
              <a:t>family </a:t>
            </a:r>
            <a:r>
              <a:rPr lang="en-US" dirty="0" smtClean="0"/>
              <a:t>farm (by any definition!)</a:t>
            </a:r>
          </a:p>
          <a:p>
            <a:pPr lvl="1"/>
            <a:r>
              <a:rPr lang="en-US" dirty="0" smtClean="0"/>
              <a:t>425 </a:t>
            </a:r>
            <a:r>
              <a:rPr lang="en-US" dirty="0"/>
              <a:t>cow-calf pairs, split between spring and fall calving </a:t>
            </a:r>
            <a:r>
              <a:rPr lang="en-US" dirty="0" smtClean="0"/>
              <a:t>cows </a:t>
            </a:r>
          </a:p>
          <a:p>
            <a:pPr lvl="1"/>
            <a:r>
              <a:rPr lang="en-US" dirty="0" smtClean="0"/>
              <a:t>Finish </a:t>
            </a:r>
            <a:r>
              <a:rPr lang="en-US" dirty="0"/>
              <a:t>half of those calves out and </a:t>
            </a:r>
            <a:r>
              <a:rPr lang="en-US" dirty="0" smtClean="0"/>
              <a:t>buy another </a:t>
            </a:r>
            <a:r>
              <a:rPr lang="en-US" dirty="0"/>
              <a:t>100 </a:t>
            </a:r>
            <a:r>
              <a:rPr lang="en-US" dirty="0" smtClean="0"/>
              <a:t>steers </a:t>
            </a:r>
            <a:r>
              <a:rPr lang="en-US" dirty="0"/>
              <a:t>each year to feed </a:t>
            </a:r>
          </a:p>
          <a:p>
            <a:pPr lvl="1"/>
            <a:r>
              <a:rPr lang="en-US" dirty="0" smtClean="0"/>
              <a:t>900 </a:t>
            </a:r>
            <a:r>
              <a:rPr lang="en-US" dirty="0"/>
              <a:t>acres of corn, soybeans and </a:t>
            </a:r>
            <a:r>
              <a:rPr lang="en-US" dirty="0" smtClean="0"/>
              <a:t>oats</a:t>
            </a:r>
          </a:p>
          <a:p>
            <a:pPr lvl="1"/>
            <a:r>
              <a:rPr lang="en-US" dirty="0" smtClean="0"/>
              <a:t>Nearly </a:t>
            </a:r>
            <a:r>
              <a:rPr lang="en-US" dirty="0"/>
              <a:t>600 acres of </a:t>
            </a:r>
            <a:r>
              <a:rPr lang="en-US" dirty="0" smtClean="0"/>
              <a:t>hay</a:t>
            </a:r>
          </a:p>
          <a:p>
            <a:pPr lvl="1"/>
            <a:r>
              <a:rPr lang="en-US" dirty="0" smtClean="0"/>
              <a:t>Custom </a:t>
            </a:r>
            <a:r>
              <a:rPr lang="en-US" dirty="0"/>
              <a:t>feed breeding gilts for a family from </a:t>
            </a:r>
            <a:r>
              <a:rPr lang="en-US" dirty="0" smtClean="0"/>
              <a:t>Minnesota</a:t>
            </a:r>
            <a:endParaRPr lang="en-US" dirty="0"/>
          </a:p>
        </p:txBody>
      </p:sp>
    </p:spTree>
    <p:extLst>
      <p:ext uri="{BB962C8B-B14F-4D97-AF65-F5344CB8AC3E}">
        <p14:creationId xmlns:p14="http://schemas.microsoft.com/office/powerpoint/2010/main" val="34598995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defRPr/>
            </a:pPr>
            <a:r>
              <a:rPr lang="en-US" dirty="0" smtClean="0"/>
              <a:t>To Display Minimized Control Panel</a:t>
            </a:r>
          </a:p>
        </p:txBody>
      </p:sp>
      <p:pic>
        <p:nvPicPr>
          <p:cNvPr id="45059" name="Content Placeholder 3" descr="minimized_control_panel.jpg"/>
          <p:cNvPicPr>
            <a:picLocks noGrp="1" noChangeAspect="1"/>
          </p:cNvPicPr>
          <p:nvPr>
            <p:ph sz="quarter" idx="1"/>
          </p:nvPr>
        </p:nvPicPr>
        <p:blipFill>
          <a:blip r:embed="rId3">
            <a:extLst>
              <a:ext uri="{28A0092B-C50C-407E-A947-70E740481C1C}">
                <a14:useLocalDpi xmlns:a14="http://schemas.microsoft.com/office/drawing/2010/main"/>
              </a:ext>
            </a:extLst>
          </a:blip>
          <a:srcRect/>
          <a:stretch>
            <a:fillRect/>
          </a:stretch>
        </p:blipFill>
        <p:spPr>
          <a:xfrm>
            <a:off x="1981200" y="1746259"/>
            <a:ext cx="5791200" cy="4081463"/>
          </a:xfrm>
        </p:spPr>
      </p:pic>
      <p:grpSp>
        <p:nvGrpSpPr>
          <p:cNvPr id="2" name="Group 8"/>
          <p:cNvGrpSpPr>
            <a:grpSpLocks/>
          </p:cNvGrpSpPr>
          <p:nvPr/>
        </p:nvGrpSpPr>
        <p:grpSpPr bwMode="auto">
          <a:xfrm>
            <a:off x="304800" y="1905004"/>
            <a:ext cx="7239000" cy="3019518"/>
            <a:chOff x="381000" y="2743200"/>
            <a:chExt cx="7239000" cy="3019761"/>
          </a:xfrm>
        </p:grpSpPr>
        <p:cxnSp>
          <p:nvCxnSpPr>
            <p:cNvPr id="5" name="Curved Connector 4"/>
            <p:cNvCxnSpPr/>
            <p:nvPr/>
          </p:nvCxnSpPr>
          <p:spPr>
            <a:xfrm flipV="1">
              <a:off x="1828800" y="2743200"/>
              <a:ext cx="5791200" cy="1829065"/>
            </a:xfrm>
            <a:prstGeom prst="curved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sp>
          <p:nvSpPr>
            <p:cNvPr id="45063" name="TextBox 7"/>
            <p:cNvSpPr txBox="1">
              <a:spLocks noChangeArrowheads="1"/>
            </p:cNvSpPr>
            <p:nvPr/>
          </p:nvSpPr>
          <p:spPr bwMode="auto">
            <a:xfrm>
              <a:off x="381000" y="3657600"/>
              <a:ext cx="1524000" cy="2105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184" eaLnBrk="1" fontAlgn="base" hangingPunct="1">
                <a:spcBef>
                  <a:spcPct val="0"/>
                </a:spcBef>
                <a:spcAft>
                  <a:spcPct val="0"/>
                </a:spcAft>
              </a:pPr>
              <a:r>
                <a:rPr lang="en-US" altLang="en-US" sz="3200">
                  <a:solidFill>
                    <a:srgbClr val="000000"/>
                  </a:solidFill>
                  <a:latin typeface="Arial Narrow" pitchFamily="34" charset="0"/>
                  <a:ea typeface="ＭＳ Ｐゴシック" pitchFamily="34" charset="-128"/>
                  <a:cs typeface="Arial" charset="0"/>
                </a:rPr>
                <a:t>Click the orange arrow button</a:t>
              </a:r>
            </a:p>
          </p:txBody>
        </p:sp>
      </p:grpSp>
      <p:sp>
        <p:nvSpPr>
          <p:cNvPr id="7" name="Rectangle 6"/>
          <p:cNvSpPr/>
          <p:nvPr/>
        </p:nvSpPr>
        <p:spPr>
          <a:xfrm>
            <a:off x="7620000" y="1828800"/>
            <a:ext cx="152400" cy="76200"/>
          </a:xfrm>
          <a:prstGeom prst="rect">
            <a:avLst/>
          </a:prstGeom>
          <a:solidFill>
            <a:srgbClr val="DD8047">
              <a:alpha val="6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lIns="109705" tIns="54854" rIns="109705" bIns="54854" anchor="ctr"/>
          <a:lstStyle/>
          <a:p>
            <a:pPr algn="ctr" defTabSz="914184">
              <a:defRPr/>
            </a:pPr>
            <a:endParaRPr lang="en-US" dirty="0">
              <a:solidFill>
                <a:prstClr val="white"/>
              </a:solidFill>
            </a:endParaRPr>
          </a:p>
        </p:txBody>
      </p:sp>
    </p:spTree>
    <p:extLst>
      <p:ext uri="{BB962C8B-B14F-4D97-AF65-F5344CB8AC3E}">
        <p14:creationId xmlns:p14="http://schemas.microsoft.com/office/powerpoint/2010/main" val="131865200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079845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lstStyle/>
          <a:p>
            <a:r>
              <a:rPr lang="en-US" dirty="0" smtClean="0"/>
              <a:t>Duane (Ag Studies) and Jodi (Elementary Education) are graduates of Iowa State University</a:t>
            </a:r>
          </a:p>
          <a:p>
            <a:pPr lvl="1"/>
            <a:r>
              <a:rPr lang="en-US" sz="2400" dirty="0" smtClean="0"/>
              <a:t>Married 24 years</a:t>
            </a:r>
          </a:p>
          <a:p>
            <a:pPr lvl="1"/>
            <a:r>
              <a:rPr lang="en-US" sz="2400" dirty="0" smtClean="0"/>
              <a:t>Children Sawyer (20), Sydney (17) and Blair (14)</a:t>
            </a:r>
          </a:p>
          <a:p>
            <a:pPr lvl="1"/>
            <a:endParaRPr lang="en-US" sz="2400" dirty="0"/>
          </a:p>
          <a:p>
            <a:pPr lvl="1"/>
            <a:endParaRPr lang="en-US" sz="2400" dirty="0"/>
          </a:p>
        </p:txBody>
      </p:sp>
      <p:pic>
        <p:nvPicPr>
          <p:cNvPr id="4" name="Picture 3" descr="C:\Users\smetcalf\Desktop\Desktop\Desktop\Desktop\Desktop\NewISUEOwordmarks\ISUEO_eps\ISUEO_RedBarNoBleed.png"/>
          <p:cNvPicPr>
            <a:picLocks noChangeAspect="1" noChangeArrowheads="1"/>
          </p:cNvPicPr>
          <p:nvPr/>
        </p:nvPicPr>
        <p:blipFill>
          <a:blip r:embed="rId2" cstate="print"/>
          <a:srcRect/>
          <a:stretch>
            <a:fillRect/>
          </a:stretch>
        </p:blipFill>
        <p:spPr bwMode="auto">
          <a:xfrm>
            <a:off x="0" y="5943600"/>
            <a:ext cx="9144000" cy="914400"/>
          </a:xfrm>
          <a:prstGeom prst="rect">
            <a:avLst/>
          </a:prstGeom>
          <a:noFill/>
        </p:spPr>
      </p:pic>
      <p:pic>
        <p:nvPicPr>
          <p:cNvPr id="6" name="Picture 5" descr="ibclogoNEW.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1042344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Rotate pastures, fertilize with manure – nearly double stocking rate</a:t>
            </a:r>
            <a:endParaRPr lang="en-US" sz="32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1"/>
            <a:ext cx="6034617" cy="4267200"/>
          </a:xfrm>
        </p:spPr>
      </p:pic>
      <p:pic>
        <p:nvPicPr>
          <p:cNvPr id="5" name="Picture 3" descr="C:\Users\smetcalf\Desktop\Desktop\Desktop\Desktop\Desktop\NewISUEOwordmarks\ISUEO_eps\ISUEO_RedBarNoBleed.png"/>
          <p:cNvPicPr>
            <a:picLocks noChangeAspect="1" noChangeArrowheads="1"/>
          </p:cNvPicPr>
          <p:nvPr/>
        </p:nvPicPr>
        <p:blipFill>
          <a:blip r:embed="rId3" cstate="print"/>
          <a:srcRect/>
          <a:stretch>
            <a:fillRect/>
          </a:stretch>
        </p:blipFill>
        <p:spPr bwMode="auto">
          <a:xfrm>
            <a:off x="0" y="5943600"/>
            <a:ext cx="9144000" cy="914400"/>
          </a:xfrm>
          <a:prstGeom prst="rect">
            <a:avLst/>
          </a:prstGeom>
          <a:noFill/>
        </p:spPr>
      </p:pic>
      <p:pic>
        <p:nvPicPr>
          <p:cNvPr id="6" name="Picture 5" descr="ibclogoNEW.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14933913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Charolais</a:t>
            </a:r>
            <a:r>
              <a:rPr lang="en-US" dirty="0" smtClean="0"/>
              <a:t>-cross calves deal with the fescue better</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1"/>
            <a:ext cx="6034617" cy="4343400"/>
          </a:xfrm>
        </p:spPr>
      </p:pic>
      <p:pic>
        <p:nvPicPr>
          <p:cNvPr id="5" name="Picture 3" descr="C:\Users\smetcalf\Desktop\Desktop\Desktop\Desktop\Desktop\NewISUEOwordmarks\ISUEO_eps\ISUEO_RedBarNoBleed.png"/>
          <p:cNvPicPr>
            <a:picLocks noChangeAspect="1" noChangeArrowheads="1"/>
          </p:cNvPicPr>
          <p:nvPr/>
        </p:nvPicPr>
        <p:blipFill>
          <a:blip r:embed="rId3" cstate="print"/>
          <a:srcRect/>
          <a:stretch>
            <a:fillRect/>
          </a:stretch>
        </p:blipFill>
        <p:spPr bwMode="auto">
          <a:xfrm>
            <a:off x="0" y="5943600"/>
            <a:ext cx="9144000" cy="914400"/>
          </a:xfrm>
          <a:prstGeom prst="rect">
            <a:avLst/>
          </a:prstGeom>
          <a:noFill/>
        </p:spPr>
      </p:pic>
      <p:pic>
        <p:nvPicPr>
          <p:cNvPr id="7" name="Picture 6" descr="ibclogoNEW.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22973613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Facilities</a:t>
            </a:r>
            <a:endParaRPr lang="en-US" dirty="0"/>
          </a:p>
        </p:txBody>
      </p:sp>
      <p:sp>
        <p:nvSpPr>
          <p:cNvPr id="3" name="Content Placeholder 2"/>
          <p:cNvSpPr>
            <a:spLocks noGrp="1"/>
          </p:cNvSpPr>
          <p:nvPr>
            <p:ph idx="1"/>
          </p:nvPr>
        </p:nvSpPr>
        <p:spPr/>
        <p:txBody>
          <a:bodyPr/>
          <a:lstStyle/>
          <a:p>
            <a:r>
              <a:rPr lang="en-US" dirty="0" smtClean="0"/>
              <a:t>40 by 210 deep bedded hoop barn, 50% concrete</a:t>
            </a:r>
          </a:p>
          <a:p>
            <a:endParaRPr lang="en-US" dirty="0"/>
          </a:p>
          <a:p>
            <a:r>
              <a:rPr lang="en-US" dirty="0" smtClean="0"/>
              <a:t>Swine are fed in three nurseries and a tunnel ventilated deep pit finishing barn</a:t>
            </a:r>
            <a:endParaRPr lang="en-US" dirty="0"/>
          </a:p>
        </p:txBody>
      </p:sp>
      <p:pic>
        <p:nvPicPr>
          <p:cNvPr id="4" name="Picture 3" descr="C:\Users\smetcalf\Desktop\Desktop\Desktop\Desktop\Desktop\NewISUEOwordmarks\ISUEO_eps\ISUEO_RedBarNoBleed.png"/>
          <p:cNvPicPr>
            <a:picLocks noChangeAspect="1" noChangeArrowheads="1"/>
          </p:cNvPicPr>
          <p:nvPr/>
        </p:nvPicPr>
        <p:blipFill>
          <a:blip r:embed="rId2" cstate="print"/>
          <a:srcRect/>
          <a:stretch>
            <a:fillRect/>
          </a:stretch>
        </p:blipFill>
        <p:spPr bwMode="auto">
          <a:xfrm>
            <a:off x="0" y="5943600"/>
            <a:ext cx="9144000" cy="914400"/>
          </a:xfrm>
          <a:prstGeom prst="rect">
            <a:avLst/>
          </a:prstGeom>
          <a:noFill/>
        </p:spPr>
      </p:pic>
      <p:pic>
        <p:nvPicPr>
          <p:cNvPr id="5" name="Picture 4" descr="ibclogoNEW.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32413405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Hoop barn – better environment for calves, catch manure nutrients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1"/>
            <a:ext cx="6034617" cy="4343400"/>
          </a:xfrm>
        </p:spPr>
      </p:pic>
      <p:pic>
        <p:nvPicPr>
          <p:cNvPr id="5" name="Picture 3" descr="C:\Users\smetcalf\Desktop\Desktop\Desktop\Desktop\Desktop\NewISUEOwordmarks\ISUEO_eps\ISUEO_RedBarNoBleed.png"/>
          <p:cNvPicPr>
            <a:picLocks noChangeAspect="1" noChangeArrowheads="1"/>
          </p:cNvPicPr>
          <p:nvPr/>
        </p:nvPicPr>
        <p:blipFill>
          <a:blip r:embed="rId3" cstate="print"/>
          <a:srcRect/>
          <a:stretch>
            <a:fillRect/>
          </a:stretch>
        </p:blipFill>
        <p:spPr bwMode="auto">
          <a:xfrm>
            <a:off x="0" y="5943600"/>
            <a:ext cx="9144000" cy="914400"/>
          </a:xfrm>
          <a:prstGeom prst="rect">
            <a:avLst/>
          </a:prstGeom>
          <a:noFill/>
        </p:spPr>
      </p:pic>
      <p:pic>
        <p:nvPicPr>
          <p:cNvPr id="6" name="Picture 5" descr="ibclogoNEW.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36172344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Swine custom feeding – adds income and nutrients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1"/>
            <a:ext cx="6034617" cy="4267200"/>
          </a:xfrm>
        </p:spPr>
      </p:pic>
      <p:pic>
        <p:nvPicPr>
          <p:cNvPr id="5" name="Picture 3" descr="C:\Users\smetcalf\Desktop\Desktop\Desktop\Desktop\Desktop\NewISUEOwordmarks\ISUEO_eps\ISUEO_RedBarNoBleed.png"/>
          <p:cNvPicPr>
            <a:picLocks noChangeAspect="1" noChangeArrowheads="1"/>
          </p:cNvPicPr>
          <p:nvPr/>
        </p:nvPicPr>
        <p:blipFill>
          <a:blip r:embed="rId3" cstate="print"/>
          <a:srcRect/>
          <a:stretch>
            <a:fillRect/>
          </a:stretch>
        </p:blipFill>
        <p:spPr bwMode="auto">
          <a:xfrm>
            <a:off x="0" y="5943600"/>
            <a:ext cx="9144000" cy="914400"/>
          </a:xfrm>
          <a:prstGeom prst="rect">
            <a:avLst/>
          </a:prstGeom>
          <a:noFill/>
        </p:spPr>
      </p:pic>
      <p:pic>
        <p:nvPicPr>
          <p:cNvPr id="6" name="Picture 5" descr="ibclogoNEW.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37699204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Cattle and swine manure key to success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1"/>
            <a:ext cx="6034617" cy="4267200"/>
          </a:xfrm>
        </p:spPr>
      </p:pic>
      <p:pic>
        <p:nvPicPr>
          <p:cNvPr id="5" name="Picture 3" descr="C:\Users\smetcalf\Desktop\Desktop\Desktop\Desktop\Desktop\NewISUEOwordmarks\ISUEO_eps\ISUEO_RedBarNoBleed.png"/>
          <p:cNvPicPr>
            <a:picLocks noChangeAspect="1" noChangeArrowheads="1"/>
          </p:cNvPicPr>
          <p:nvPr/>
        </p:nvPicPr>
        <p:blipFill>
          <a:blip r:embed="rId3" cstate="print"/>
          <a:srcRect/>
          <a:stretch>
            <a:fillRect/>
          </a:stretch>
        </p:blipFill>
        <p:spPr bwMode="auto">
          <a:xfrm>
            <a:off x="0" y="5943600"/>
            <a:ext cx="9144000" cy="914400"/>
          </a:xfrm>
          <a:prstGeom prst="rect">
            <a:avLst/>
          </a:prstGeom>
          <a:noFill/>
        </p:spPr>
      </p:pic>
      <p:pic>
        <p:nvPicPr>
          <p:cNvPr id="6" name="Picture 5" descr="ibclogoNEW.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17431084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a:t>Built the hog buildings to get the manure to help build the fertility and </a:t>
            </a:r>
            <a:r>
              <a:rPr lang="en-US" sz="2800" dirty="0" err="1"/>
              <a:t>tilth</a:t>
            </a:r>
            <a:r>
              <a:rPr lang="en-US" sz="2800" dirty="0"/>
              <a:t> of the heavy clay </a:t>
            </a:r>
            <a:r>
              <a:rPr lang="en-US" sz="2800" dirty="0" smtClean="0"/>
              <a:t>soils </a:t>
            </a:r>
            <a:r>
              <a:rPr lang="en-US" sz="2800" dirty="0"/>
              <a:t>we have </a:t>
            </a:r>
            <a:r>
              <a:rPr lang="en-US" sz="2800" dirty="0" smtClean="0"/>
              <a:t>on our farm</a:t>
            </a:r>
            <a:endParaRPr lang="en-US" sz="2800" dirty="0"/>
          </a:p>
        </p:txBody>
      </p:sp>
      <p:sp>
        <p:nvSpPr>
          <p:cNvPr id="3" name="Content Placeholder 2"/>
          <p:cNvSpPr>
            <a:spLocks noGrp="1"/>
          </p:cNvSpPr>
          <p:nvPr>
            <p:ph idx="1"/>
          </p:nvPr>
        </p:nvSpPr>
        <p:spPr/>
        <p:txBody>
          <a:bodyPr/>
          <a:lstStyle/>
          <a:p>
            <a:endParaRPr lang="en-US" dirty="0" smtClean="0"/>
          </a:p>
          <a:p>
            <a:r>
              <a:rPr lang="en-US" dirty="0" smtClean="0"/>
              <a:t>Field </a:t>
            </a:r>
            <a:r>
              <a:rPr lang="en-US" dirty="0"/>
              <a:t>where the hog building </a:t>
            </a:r>
            <a:r>
              <a:rPr lang="en-US" dirty="0" smtClean="0"/>
              <a:t>site is located</a:t>
            </a:r>
          </a:p>
          <a:p>
            <a:pPr lvl="1"/>
            <a:endParaRPr lang="en-US" dirty="0" smtClean="0"/>
          </a:p>
          <a:p>
            <a:pPr lvl="1"/>
            <a:r>
              <a:rPr lang="en-US" dirty="0" smtClean="0"/>
              <a:t>20 </a:t>
            </a:r>
            <a:r>
              <a:rPr lang="en-US" dirty="0"/>
              <a:t>years ago - 75 bushel corn </a:t>
            </a:r>
          </a:p>
          <a:p>
            <a:pPr lvl="1"/>
            <a:r>
              <a:rPr lang="en-US" dirty="0"/>
              <a:t>2014 - Chopped corn silage – yielded 198 </a:t>
            </a:r>
            <a:r>
              <a:rPr lang="en-US" dirty="0" err="1"/>
              <a:t>bu</a:t>
            </a:r>
            <a:r>
              <a:rPr lang="en-US" dirty="0"/>
              <a:t>/ac grain and 23.5 ton per acres of silage</a:t>
            </a:r>
          </a:p>
          <a:p>
            <a:pPr lvl="1"/>
            <a:r>
              <a:rPr lang="en-US" dirty="0" smtClean="0"/>
              <a:t>Manure replaced commercial fertilizer and increases production</a:t>
            </a:r>
            <a:endParaRPr lang="en-US" dirty="0"/>
          </a:p>
          <a:p>
            <a:endParaRPr lang="en-US" dirty="0"/>
          </a:p>
        </p:txBody>
      </p:sp>
      <p:pic>
        <p:nvPicPr>
          <p:cNvPr id="4" name="Picture 3" descr="C:\Users\smetcalf\Desktop\Desktop\Desktop\Desktop\Desktop\NewISUEOwordmarks\ISUEO_eps\ISUEO_RedBarNoBleed.png"/>
          <p:cNvPicPr>
            <a:picLocks noChangeAspect="1" noChangeArrowheads="1"/>
          </p:cNvPicPr>
          <p:nvPr/>
        </p:nvPicPr>
        <p:blipFill>
          <a:blip r:embed="rId2" cstate="print"/>
          <a:srcRect/>
          <a:stretch>
            <a:fillRect/>
          </a:stretch>
        </p:blipFill>
        <p:spPr bwMode="auto">
          <a:xfrm>
            <a:off x="0" y="5943600"/>
            <a:ext cx="9144000" cy="914400"/>
          </a:xfrm>
          <a:prstGeom prst="rect">
            <a:avLst/>
          </a:prstGeom>
          <a:noFill/>
        </p:spPr>
      </p:pic>
      <p:pic>
        <p:nvPicPr>
          <p:cNvPr id="5" name="Picture 4" descr="ibclogoNEW.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7463463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Productive crop fields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1"/>
            <a:ext cx="6034617" cy="4267200"/>
          </a:xfrm>
        </p:spPr>
      </p:pic>
      <p:pic>
        <p:nvPicPr>
          <p:cNvPr id="5" name="Picture 3" descr="C:\Users\smetcalf\Desktop\Desktop\Desktop\Desktop\Desktop\NewISUEOwordmarks\ISUEO_eps\ISUEO_RedBarNoBleed.png"/>
          <p:cNvPicPr>
            <a:picLocks noChangeAspect="1" noChangeArrowheads="1"/>
          </p:cNvPicPr>
          <p:nvPr/>
        </p:nvPicPr>
        <p:blipFill>
          <a:blip r:embed="rId3" cstate="print"/>
          <a:srcRect/>
          <a:stretch>
            <a:fillRect/>
          </a:stretch>
        </p:blipFill>
        <p:spPr bwMode="auto">
          <a:xfrm>
            <a:off x="0" y="5943600"/>
            <a:ext cx="9144000" cy="914400"/>
          </a:xfrm>
          <a:prstGeom prst="rect">
            <a:avLst/>
          </a:prstGeom>
          <a:noFill/>
        </p:spPr>
      </p:pic>
      <p:pic>
        <p:nvPicPr>
          <p:cNvPr id="6" name="Picture 5" descr="ibclogoNEW.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30354381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a:defRPr/>
            </a:pPr>
            <a:r>
              <a:rPr lang="en-US" smtClean="0"/>
              <a:t>To Keep Control Panel Visible</a:t>
            </a:r>
          </a:p>
        </p:txBody>
      </p:sp>
      <p:pic>
        <p:nvPicPr>
          <p:cNvPr id="46083" name="Content Placeholder 3" descr="closed_menus.jpg"/>
          <p:cNvPicPr>
            <a:picLocks noGrp="1" noChangeAspect="1"/>
          </p:cNvPicPr>
          <p:nvPr>
            <p:ph sz="quarter" idx="1"/>
          </p:nvPr>
        </p:nvPicPr>
        <p:blipFill>
          <a:blip r:embed="rId3">
            <a:extLst>
              <a:ext uri="{28A0092B-C50C-407E-A947-70E740481C1C}">
                <a14:useLocalDpi xmlns:a14="http://schemas.microsoft.com/office/drawing/2010/main"/>
              </a:ext>
            </a:extLst>
          </a:blip>
          <a:srcRect/>
          <a:stretch>
            <a:fillRect/>
          </a:stretch>
        </p:blipFill>
        <p:spPr>
          <a:xfrm>
            <a:off x="1790700" y="1600200"/>
            <a:ext cx="2971800" cy="2466976"/>
          </a:xfrm>
        </p:spPr>
      </p:pic>
      <p:cxnSp>
        <p:nvCxnSpPr>
          <p:cNvPr id="5" name="Curved Connector 4"/>
          <p:cNvCxnSpPr/>
          <p:nvPr/>
        </p:nvCxnSpPr>
        <p:spPr>
          <a:xfrm flipV="1">
            <a:off x="609600" y="1766889"/>
            <a:ext cx="1905000" cy="900113"/>
          </a:xfrm>
          <a:prstGeom prst="curvedConnector3">
            <a:avLst>
              <a:gd name="adj1" fmla="val 50000"/>
            </a:avLst>
          </a:prstGeom>
          <a:ln w="57150">
            <a:tailEnd type="arrow"/>
          </a:ln>
        </p:spPr>
        <p:style>
          <a:lnRef idx="3">
            <a:schemeClr val="dk1"/>
          </a:lnRef>
          <a:fillRef idx="0">
            <a:schemeClr val="dk1"/>
          </a:fillRef>
          <a:effectRef idx="2">
            <a:schemeClr val="dk1"/>
          </a:effectRef>
          <a:fontRef idx="minor">
            <a:schemeClr val="tx1"/>
          </a:fontRef>
        </p:style>
      </p:cxnSp>
      <p:pic>
        <p:nvPicPr>
          <p:cNvPr id="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657600"/>
            <a:ext cx="290512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Curved Connector 6"/>
          <p:cNvCxnSpPr/>
          <p:nvPr/>
        </p:nvCxnSpPr>
        <p:spPr>
          <a:xfrm flipV="1">
            <a:off x="4038600" y="4419600"/>
            <a:ext cx="2362200" cy="1143000"/>
          </a:xfrm>
          <a:prstGeom prst="curvedConnector3">
            <a:avLst>
              <a:gd name="adj1" fmla="val 50000"/>
            </a:avLst>
          </a:prstGeom>
          <a:ln w="57150">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2703140"/>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Swine manure</a:t>
            </a:r>
            <a:endParaRPr lang="en-US" dirty="0"/>
          </a:p>
        </p:txBody>
      </p:sp>
      <p:sp>
        <p:nvSpPr>
          <p:cNvPr id="3" name="Content Placeholder 2"/>
          <p:cNvSpPr>
            <a:spLocks noGrp="1"/>
          </p:cNvSpPr>
          <p:nvPr>
            <p:ph idx="1"/>
          </p:nvPr>
        </p:nvSpPr>
        <p:spPr/>
        <p:txBody>
          <a:bodyPr/>
          <a:lstStyle/>
          <a:p>
            <a:r>
              <a:rPr lang="en-US" dirty="0" smtClean="0"/>
              <a:t>Hog </a:t>
            </a:r>
            <a:r>
              <a:rPr lang="en-US" dirty="0"/>
              <a:t>finishing building </a:t>
            </a:r>
            <a:r>
              <a:rPr lang="en-US" dirty="0" smtClean="0"/>
              <a:t>- covered </a:t>
            </a:r>
            <a:r>
              <a:rPr lang="en-US" dirty="0"/>
              <a:t>nearly 180 acres of pasture with 2500 gallons per acre. </a:t>
            </a:r>
            <a:endParaRPr lang="en-US" dirty="0" smtClean="0"/>
          </a:p>
          <a:p>
            <a:pPr lvl="1"/>
            <a:r>
              <a:rPr lang="en-US" dirty="0"/>
              <a:t>U</a:t>
            </a:r>
            <a:r>
              <a:rPr lang="en-US" dirty="0" smtClean="0"/>
              <a:t>se </a:t>
            </a:r>
            <a:r>
              <a:rPr lang="en-US" dirty="0"/>
              <a:t>a product called More </a:t>
            </a:r>
            <a:r>
              <a:rPr lang="en-US" dirty="0" smtClean="0"/>
              <a:t>Than </a:t>
            </a:r>
            <a:r>
              <a:rPr lang="en-US" dirty="0"/>
              <a:t>Manure to  stabilize the nitrogen and </a:t>
            </a:r>
            <a:r>
              <a:rPr lang="en-US" dirty="0" smtClean="0"/>
              <a:t>phosphorus  </a:t>
            </a:r>
          </a:p>
          <a:p>
            <a:pPr lvl="1"/>
            <a:r>
              <a:rPr lang="en-US" dirty="0" smtClean="0"/>
              <a:t>The </a:t>
            </a:r>
            <a:r>
              <a:rPr lang="en-US" dirty="0"/>
              <a:t>manure from the cattle building is </a:t>
            </a:r>
            <a:r>
              <a:rPr lang="en-US" dirty="0" smtClean="0"/>
              <a:t>also spread </a:t>
            </a:r>
            <a:r>
              <a:rPr lang="en-US" dirty="0"/>
              <a:t>on crop ground and pasture</a:t>
            </a:r>
          </a:p>
        </p:txBody>
      </p:sp>
      <p:pic>
        <p:nvPicPr>
          <p:cNvPr id="4" name="Picture 3" descr="C:\Users\smetcalf\Desktop\Desktop\Desktop\Desktop\Desktop\NewISUEOwordmarks\ISUEO_eps\ISUEO_RedBarNoBleed.png"/>
          <p:cNvPicPr>
            <a:picLocks noChangeAspect="1" noChangeArrowheads="1"/>
          </p:cNvPicPr>
          <p:nvPr/>
        </p:nvPicPr>
        <p:blipFill>
          <a:blip r:embed="rId2" cstate="print"/>
          <a:srcRect/>
          <a:stretch>
            <a:fillRect/>
          </a:stretch>
        </p:blipFill>
        <p:spPr bwMode="auto">
          <a:xfrm>
            <a:off x="0" y="5943600"/>
            <a:ext cx="9144000" cy="914400"/>
          </a:xfrm>
          <a:prstGeom prst="rect">
            <a:avLst/>
          </a:prstGeom>
          <a:noFill/>
        </p:spPr>
      </p:pic>
      <p:pic>
        <p:nvPicPr>
          <p:cNvPr id="5" name="Picture 4" descr="ibclogoNEW.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25145469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Plant diversity with more rotational acres and saved pastures</a:t>
            </a:r>
            <a:endParaRPr lang="en-US" sz="32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1"/>
            <a:ext cx="6034617" cy="4267200"/>
          </a:xfrm>
        </p:spPr>
      </p:pic>
      <p:pic>
        <p:nvPicPr>
          <p:cNvPr id="5" name="Picture 3" descr="C:\Users\smetcalf\Desktop\Desktop\Desktop\Desktop\Desktop\NewISUEOwordmarks\ISUEO_eps\ISUEO_RedBarNoBleed.png"/>
          <p:cNvPicPr>
            <a:picLocks noChangeAspect="1" noChangeArrowheads="1"/>
          </p:cNvPicPr>
          <p:nvPr/>
        </p:nvPicPr>
        <p:blipFill>
          <a:blip r:embed="rId3" cstate="print"/>
          <a:srcRect/>
          <a:stretch>
            <a:fillRect/>
          </a:stretch>
        </p:blipFill>
        <p:spPr bwMode="auto">
          <a:xfrm>
            <a:off x="0" y="5943600"/>
            <a:ext cx="9144000" cy="914400"/>
          </a:xfrm>
          <a:prstGeom prst="rect">
            <a:avLst/>
          </a:prstGeom>
          <a:noFill/>
        </p:spPr>
      </p:pic>
      <p:pic>
        <p:nvPicPr>
          <p:cNvPr id="6" name="Picture 5" descr="ibclogoNEW.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19822341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Cover crops</a:t>
            </a:r>
            <a:endParaRPr lang="en-US" dirty="0"/>
          </a:p>
        </p:txBody>
      </p:sp>
      <p:sp>
        <p:nvSpPr>
          <p:cNvPr id="3" name="Content Placeholder 2"/>
          <p:cNvSpPr>
            <a:spLocks noGrp="1"/>
          </p:cNvSpPr>
          <p:nvPr>
            <p:ph idx="1"/>
          </p:nvPr>
        </p:nvSpPr>
        <p:spPr/>
        <p:txBody>
          <a:bodyPr/>
          <a:lstStyle/>
          <a:p>
            <a:r>
              <a:rPr lang="en-US" dirty="0" smtClean="0"/>
              <a:t>Use cereal grains (rye) on </a:t>
            </a:r>
            <a:r>
              <a:rPr lang="en-US" dirty="0"/>
              <a:t>c</a:t>
            </a:r>
            <a:r>
              <a:rPr lang="en-US" dirty="0" smtClean="0"/>
              <a:t>orn silage ground</a:t>
            </a:r>
          </a:p>
          <a:p>
            <a:endParaRPr lang="en-US" dirty="0"/>
          </a:p>
          <a:p>
            <a:r>
              <a:rPr lang="en-US" dirty="0" smtClean="0"/>
              <a:t>Plant annuals on prevented planting acres</a:t>
            </a:r>
          </a:p>
          <a:p>
            <a:endParaRPr lang="en-US" dirty="0"/>
          </a:p>
          <a:p>
            <a:r>
              <a:rPr lang="en-US" dirty="0" smtClean="0"/>
              <a:t>Trying different mixes</a:t>
            </a:r>
            <a:endParaRPr lang="en-US" dirty="0"/>
          </a:p>
        </p:txBody>
      </p:sp>
      <p:pic>
        <p:nvPicPr>
          <p:cNvPr id="4" name="Picture 3" descr="C:\Users\smetcalf\Desktop\Desktop\Desktop\Desktop\Desktop\NewISUEOwordmarks\ISUEO_eps\ISUEO_RedBarNoBleed.png"/>
          <p:cNvPicPr>
            <a:picLocks noChangeAspect="1" noChangeArrowheads="1"/>
          </p:cNvPicPr>
          <p:nvPr/>
        </p:nvPicPr>
        <p:blipFill>
          <a:blip r:embed="rId2" cstate="print"/>
          <a:srcRect/>
          <a:stretch>
            <a:fillRect/>
          </a:stretch>
        </p:blipFill>
        <p:spPr bwMode="auto">
          <a:xfrm>
            <a:off x="0" y="5943600"/>
            <a:ext cx="9144000" cy="914400"/>
          </a:xfrm>
          <a:prstGeom prst="rect">
            <a:avLst/>
          </a:prstGeom>
          <a:noFill/>
        </p:spPr>
      </p:pic>
      <p:pic>
        <p:nvPicPr>
          <p:cNvPr id="5" name="Picture 4" descr="ibclogoNEW.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12448115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Steenhoek</a:t>
            </a:r>
            <a:r>
              <a:rPr lang="en-US" dirty="0" smtClean="0"/>
              <a:t> Family</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1"/>
            <a:ext cx="6034617" cy="4343400"/>
          </a:xfrm>
        </p:spPr>
      </p:pic>
    </p:spTree>
    <p:extLst>
      <p:ext uri="{BB962C8B-B14F-4D97-AF65-F5344CB8AC3E}">
        <p14:creationId xmlns:p14="http://schemas.microsoft.com/office/powerpoint/2010/main" val="25634790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Discussion between Jodi, Duane and Joe</a:t>
            </a:r>
            <a:endParaRPr lang="en-US" dirty="0"/>
          </a:p>
        </p:txBody>
      </p:sp>
      <p:sp>
        <p:nvSpPr>
          <p:cNvPr id="3" name="Content Placeholder 2"/>
          <p:cNvSpPr>
            <a:spLocks noGrp="1"/>
          </p:cNvSpPr>
          <p:nvPr>
            <p:ph idx="1"/>
          </p:nvPr>
        </p:nvSpPr>
        <p:spPr/>
        <p:txBody>
          <a:bodyPr/>
          <a:lstStyle/>
          <a:p>
            <a:r>
              <a:rPr lang="en-US" dirty="0" smtClean="0"/>
              <a:t>What are biggest challenges you face?</a:t>
            </a:r>
            <a:endParaRPr lang="en-US" dirty="0"/>
          </a:p>
          <a:p>
            <a:r>
              <a:rPr lang="en-US" dirty="0" smtClean="0"/>
              <a:t>What is your dream for the future of your farm?</a:t>
            </a:r>
          </a:p>
          <a:p>
            <a:r>
              <a:rPr lang="en-US" dirty="0" smtClean="0"/>
              <a:t>What technologies will you need to use to stay competitive?</a:t>
            </a:r>
            <a:endParaRPr lang="en-US" dirty="0"/>
          </a:p>
          <a:p>
            <a:r>
              <a:rPr lang="en-US" dirty="0" smtClean="0"/>
              <a:t>How do you view the farming opportunities with livestock and crops in the future?</a:t>
            </a:r>
            <a:endParaRPr lang="en-US" dirty="0"/>
          </a:p>
        </p:txBody>
      </p:sp>
      <p:pic>
        <p:nvPicPr>
          <p:cNvPr id="4" name="Picture 3" descr="C:\Users\smetcalf\Desktop\Desktop\Desktop\Desktop\Desktop\NewISUEOwordmarks\ISUEO_eps\ISUEO_RedBarNoBleed.png"/>
          <p:cNvPicPr>
            <a:picLocks noChangeAspect="1" noChangeArrowheads="1"/>
          </p:cNvPicPr>
          <p:nvPr/>
        </p:nvPicPr>
        <p:blipFill>
          <a:blip r:embed="rId2" cstate="print"/>
          <a:srcRect/>
          <a:stretch>
            <a:fillRect/>
          </a:stretch>
        </p:blipFill>
        <p:spPr bwMode="auto">
          <a:xfrm>
            <a:off x="0" y="5943600"/>
            <a:ext cx="9144000" cy="914400"/>
          </a:xfrm>
          <a:prstGeom prst="rect">
            <a:avLst/>
          </a:prstGeom>
          <a:noFill/>
        </p:spPr>
      </p:pic>
      <p:pic>
        <p:nvPicPr>
          <p:cNvPr id="6" name="Picture 5" descr="ibclogoNEW.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20895055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Cow herd is expanding – how do we keep profitable?</a:t>
            </a:r>
            <a:endParaRPr lang="en-US" dirty="0"/>
          </a:p>
        </p:txBody>
      </p:sp>
      <p:pic>
        <p:nvPicPr>
          <p:cNvPr id="16" name="Content Placeholder 1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1"/>
            <a:ext cx="6034617" cy="4343400"/>
          </a:xfrm>
        </p:spPr>
      </p:pic>
      <p:pic>
        <p:nvPicPr>
          <p:cNvPr id="4" name="Picture 3" descr="C:\Users\smetcalf\Desktop\Desktop\Desktop\Desktop\Desktop\NewISUEOwordmarks\ISUEO_eps\ISUEO_RedBarNoBleed.png"/>
          <p:cNvPicPr>
            <a:picLocks noChangeAspect="1" noChangeArrowheads="1"/>
          </p:cNvPicPr>
          <p:nvPr/>
        </p:nvPicPr>
        <p:blipFill>
          <a:blip r:embed="rId3" cstate="print"/>
          <a:srcRect/>
          <a:stretch>
            <a:fillRect/>
          </a:stretch>
        </p:blipFill>
        <p:spPr bwMode="auto">
          <a:xfrm>
            <a:off x="0" y="5943600"/>
            <a:ext cx="9144000" cy="914400"/>
          </a:xfrm>
          <a:prstGeom prst="rect">
            <a:avLst/>
          </a:prstGeom>
          <a:noFill/>
        </p:spPr>
      </p:pic>
      <p:pic>
        <p:nvPicPr>
          <p:cNvPr id="5" name="Picture 4" descr="ibclogoNEW.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203816614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could the impact be of more diversity?</a:t>
            </a:r>
            <a:endParaRPr lang="en-US" dirty="0"/>
          </a:p>
        </p:txBody>
      </p:sp>
      <p:sp>
        <p:nvSpPr>
          <p:cNvPr id="3" name="Content Placeholder 2"/>
          <p:cNvSpPr>
            <a:spLocks noGrp="1"/>
          </p:cNvSpPr>
          <p:nvPr>
            <p:ph idx="1"/>
          </p:nvPr>
        </p:nvSpPr>
        <p:spPr/>
        <p:txBody>
          <a:bodyPr/>
          <a:lstStyle/>
          <a:p>
            <a:r>
              <a:rPr lang="en-US" dirty="0" smtClean="0"/>
              <a:t>Decreased soil erosion</a:t>
            </a:r>
          </a:p>
          <a:p>
            <a:endParaRPr lang="en-US" dirty="0"/>
          </a:p>
          <a:p>
            <a:r>
              <a:rPr lang="en-US" dirty="0" smtClean="0"/>
              <a:t>Improved water quality</a:t>
            </a:r>
          </a:p>
          <a:p>
            <a:endParaRPr lang="en-US" dirty="0"/>
          </a:p>
          <a:p>
            <a:r>
              <a:rPr lang="en-US" dirty="0" smtClean="0"/>
              <a:t>Balance risk with more income streams</a:t>
            </a:r>
            <a:endParaRPr lang="en-US" dirty="0"/>
          </a:p>
        </p:txBody>
      </p:sp>
      <p:pic>
        <p:nvPicPr>
          <p:cNvPr id="4" name="Picture 3" descr="C:\Users\smetcalf\Desktop\Desktop\Desktop\Desktop\Desktop\NewISUEOwordmarks\ISUEO_eps\ISUEO_RedBarNoBleed.png"/>
          <p:cNvPicPr>
            <a:picLocks noChangeAspect="1" noChangeArrowheads="1"/>
          </p:cNvPicPr>
          <p:nvPr/>
        </p:nvPicPr>
        <p:blipFill>
          <a:blip r:embed="rId2" cstate="print"/>
          <a:srcRect/>
          <a:stretch>
            <a:fillRect/>
          </a:stretch>
        </p:blipFill>
        <p:spPr bwMode="auto">
          <a:xfrm>
            <a:off x="0" y="5943600"/>
            <a:ext cx="9144000" cy="914400"/>
          </a:xfrm>
          <a:prstGeom prst="rect">
            <a:avLst/>
          </a:prstGeom>
          <a:noFill/>
        </p:spPr>
      </p:pic>
      <p:pic>
        <p:nvPicPr>
          <p:cNvPr id="5" name="Picture 4" descr="ibclogoNEW.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66932645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Grp="1" noChangeAspect="1" noChangeArrowheads="1"/>
          </p:cNvPicPr>
          <p:nvPr>
            <p:ph/>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43011" name="Text Box 3"/>
          <p:cNvSpPr txBox="1">
            <a:spLocks noChangeArrowheads="1"/>
          </p:cNvSpPr>
          <p:nvPr/>
        </p:nvSpPr>
        <p:spPr bwMode="auto">
          <a:xfrm>
            <a:off x="1287463" y="5173663"/>
            <a:ext cx="244475" cy="457200"/>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a:p>
        </p:txBody>
      </p:sp>
      <p:sp>
        <p:nvSpPr>
          <p:cNvPr id="43013" name="Text Box 5"/>
          <p:cNvSpPr txBox="1">
            <a:spLocks noChangeArrowheads="1"/>
          </p:cNvSpPr>
          <p:nvPr/>
        </p:nvSpPr>
        <p:spPr bwMode="auto">
          <a:xfrm>
            <a:off x="228600" y="44450"/>
            <a:ext cx="8610600" cy="954107"/>
          </a:xfrm>
          <a:prstGeom prst="rect">
            <a:avLst/>
          </a:prstGeom>
          <a:noFill/>
          <a:ln w="12700">
            <a:noFill/>
            <a:miter lim="800000"/>
            <a:headEnd/>
            <a:tailEnd/>
          </a:ln>
          <a:effectLst/>
        </p:spPr>
        <p:txBody>
          <a:bodyPr wrap="square">
            <a:prstTxWarp prst="textNoShape">
              <a:avLst/>
            </a:prstTxWarp>
            <a:spAutoFit/>
          </a:bodyPr>
          <a:lstStyle/>
          <a:p>
            <a:pPr defTabSz="762000"/>
            <a:r>
              <a:rPr lang="en-US" sz="2800" dirty="0" smtClean="0"/>
              <a:t>How do </a:t>
            </a:r>
            <a:r>
              <a:rPr lang="en-US" sz="2800" dirty="0" smtClean="0">
                <a:solidFill>
                  <a:srgbClr val="FF0000"/>
                </a:solidFill>
              </a:rPr>
              <a:t>diversified </a:t>
            </a:r>
            <a:r>
              <a:rPr lang="en-US" sz="2800" dirty="0">
                <a:solidFill>
                  <a:srgbClr val="FF0000"/>
                </a:solidFill>
              </a:rPr>
              <a:t>crop/livestock </a:t>
            </a:r>
            <a:r>
              <a:rPr lang="en-US" sz="2800" dirty="0" smtClean="0">
                <a:solidFill>
                  <a:srgbClr val="FF0000"/>
                </a:solidFill>
              </a:rPr>
              <a:t>systems </a:t>
            </a:r>
            <a:r>
              <a:rPr lang="en-US" sz="2800" dirty="0" smtClean="0"/>
              <a:t>affect soil </a:t>
            </a:r>
            <a:r>
              <a:rPr lang="en-US" sz="2800" dirty="0"/>
              <a:t>erosion and leachable </a:t>
            </a:r>
            <a:r>
              <a:rPr lang="en-US" sz="2800" dirty="0" smtClean="0"/>
              <a:t>nitrogen at a </a:t>
            </a:r>
            <a:r>
              <a:rPr lang="en-US" sz="2800" dirty="0" smtClean="0">
                <a:solidFill>
                  <a:srgbClr val="FF0000"/>
                </a:solidFill>
              </a:rPr>
              <a:t>landscape scale</a:t>
            </a:r>
            <a:r>
              <a:rPr lang="en-US" sz="2800" dirty="0" smtClean="0"/>
              <a:t>?</a:t>
            </a:r>
            <a:endParaRPr lang="en-US" sz="3200" dirty="0"/>
          </a:p>
        </p:txBody>
      </p:sp>
      <p:sp>
        <p:nvSpPr>
          <p:cNvPr id="43014" name="Text Box 6"/>
          <p:cNvSpPr txBox="1">
            <a:spLocks noChangeArrowheads="1"/>
          </p:cNvSpPr>
          <p:nvPr/>
        </p:nvSpPr>
        <p:spPr bwMode="auto">
          <a:xfrm>
            <a:off x="474663" y="5454650"/>
            <a:ext cx="2984711" cy="461665"/>
          </a:xfrm>
          <a:prstGeom prst="rect">
            <a:avLst/>
          </a:prstGeom>
          <a:noFill/>
          <a:ln w="9525">
            <a:noFill/>
            <a:miter lim="800000"/>
            <a:headEnd/>
            <a:tailEnd/>
          </a:ln>
        </p:spPr>
        <p:txBody>
          <a:bodyPr wrap="none">
            <a:prstTxWarp prst="textNoShape">
              <a:avLst/>
            </a:prstTxWarp>
            <a:spAutoFit/>
          </a:bodyPr>
          <a:lstStyle/>
          <a:p>
            <a:r>
              <a:rPr lang="en-US" sz="2400" dirty="0" smtClean="0">
                <a:solidFill>
                  <a:schemeClr val="bg1"/>
                </a:solidFill>
              </a:rPr>
              <a:t>Shelby County, Iowa</a:t>
            </a:r>
            <a:endParaRPr lang="en-US" sz="2400" dirty="0">
              <a:solidFill>
                <a:schemeClr val="bg1"/>
              </a:solidFill>
            </a:endParaRPr>
          </a:p>
        </p:txBody>
      </p:sp>
      <p:pic>
        <p:nvPicPr>
          <p:cNvPr id="6" name="Picture 3" descr="C:\Users\smetcalf\Desktop\Desktop\Desktop\Desktop\Desktop\NewISUEOwordmarks\ISUEO_eps\ISUEO_RedBarNoBleed.png"/>
          <p:cNvPicPr>
            <a:picLocks noChangeAspect="1" noChangeArrowheads="1"/>
          </p:cNvPicPr>
          <p:nvPr/>
        </p:nvPicPr>
        <p:blipFill>
          <a:blip r:embed="rId4" cstate="print"/>
          <a:srcRect/>
          <a:stretch>
            <a:fillRect/>
          </a:stretch>
        </p:blipFill>
        <p:spPr bwMode="auto">
          <a:xfrm>
            <a:off x="0" y="5943600"/>
            <a:ext cx="9144000" cy="914400"/>
          </a:xfrm>
          <a:prstGeom prst="rect">
            <a:avLst/>
          </a:prstGeom>
          <a:noFill/>
        </p:spPr>
      </p:pic>
      <p:pic>
        <p:nvPicPr>
          <p:cNvPr id="7" name="Picture 6" descr="ibclogoNEW.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28835512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Fig1_Iowa inset"/>
          <p:cNvPicPr>
            <a:picLocks noGrp="1" noChangeAspect="1" noChangeArrowheads="1"/>
          </p:cNvPicPr>
          <p:nvPr>
            <p:ph/>
          </p:nvPr>
        </p:nvPicPr>
        <p:blipFill rotWithShape="1">
          <a:blip r:embed="rId3" cstate="screen">
            <a:extLst>
              <a:ext uri="{28A0092B-C50C-407E-A947-70E740481C1C}">
                <a14:useLocalDpi xmlns:a14="http://schemas.microsoft.com/office/drawing/2010/main"/>
              </a:ext>
            </a:extLst>
          </a:blip>
          <a:srcRect/>
          <a:stretch/>
        </p:blipFill>
        <p:spPr>
          <a:xfrm>
            <a:off x="937367" y="783866"/>
            <a:ext cx="7121489" cy="4550133"/>
          </a:xfrm>
        </p:spPr>
      </p:pic>
      <p:sp>
        <p:nvSpPr>
          <p:cNvPr id="45059" name="Text Box 3"/>
          <p:cNvSpPr txBox="1">
            <a:spLocks noChangeArrowheads="1"/>
          </p:cNvSpPr>
          <p:nvPr/>
        </p:nvSpPr>
        <p:spPr bwMode="auto">
          <a:xfrm>
            <a:off x="-76200" y="5029200"/>
            <a:ext cx="5718407" cy="1015663"/>
          </a:xfrm>
          <a:prstGeom prst="rect">
            <a:avLst/>
          </a:prstGeom>
          <a:noFill/>
          <a:ln w="9525">
            <a:noFill/>
            <a:miter lim="800000"/>
            <a:headEnd/>
            <a:tailEnd/>
          </a:ln>
        </p:spPr>
        <p:txBody>
          <a:bodyPr wrap="none">
            <a:prstTxWarp prst="textNoShape">
              <a:avLst/>
            </a:prstTxWarp>
            <a:spAutoFit/>
          </a:bodyPr>
          <a:lstStyle/>
          <a:p>
            <a:r>
              <a:rPr lang="en-US" sz="2000" dirty="0" err="1" smtClean="0">
                <a:solidFill>
                  <a:schemeClr val="accent2">
                    <a:lumMod val="75000"/>
                  </a:schemeClr>
                </a:solidFill>
                <a:latin typeface="Calibri"/>
                <a:cs typeface="Calibri"/>
              </a:rPr>
              <a:t>Burkart</a:t>
            </a:r>
            <a:r>
              <a:rPr lang="en-US" sz="2000" dirty="0" smtClean="0">
                <a:solidFill>
                  <a:schemeClr val="accent2">
                    <a:lumMod val="75000"/>
                  </a:schemeClr>
                </a:solidFill>
                <a:latin typeface="Calibri"/>
                <a:cs typeface="Calibri"/>
              </a:rPr>
              <a:t> et al. (2005) </a:t>
            </a:r>
          </a:p>
          <a:p>
            <a:r>
              <a:rPr lang="en-US" sz="2000" dirty="0" smtClean="0">
                <a:solidFill>
                  <a:schemeClr val="accent2">
                    <a:lumMod val="75000"/>
                  </a:schemeClr>
                </a:solidFill>
                <a:latin typeface="Calibri"/>
                <a:cs typeface="Calibri"/>
              </a:rPr>
              <a:t>Journal of Geophysical Research-</a:t>
            </a:r>
            <a:r>
              <a:rPr lang="en-US" sz="2000" dirty="0" err="1" smtClean="0">
                <a:solidFill>
                  <a:schemeClr val="accent2">
                    <a:lumMod val="75000"/>
                  </a:schemeClr>
                </a:solidFill>
                <a:latin typeface="Calibri"/>
                <a:cs typeface="Calibri"/>
              </a:rPr>
              <a:t>Biogeosciences</a:t>
            </a:r>
            <a:r>
              <a:rPr lang="en-US" sz="2000" dirty="0" smtClean="0">
                <a:solidFill>
                  <a:schemeClr val="accent2">
                    <a:lumMod val="75000"/>
                  </a:schemeClr>
                </a:solidFill>
                <a:latin typeface="Calibri"/>
                <a:cs typeface="Calibri"/>
              </a:rPr>
              <a:t> 110: </a:t>
            </a:r>
          </a:p>
          <a:p>
            <a:r>
              <a:rPr lang="en-US" sz="2000" dirty="0" smtClean="0">
                <a:solidFill>
                  <a:schemeClr val="accent2">
                    <a:lumMod val="75000"/>
                  </a:schemeClr>
                </a:solidFill>
                <a:latin typeface="Calibri"/>
                <a:cs typeface="Calibri"/>
              </a:rPr>
              <a:t>G01009, doi:10.1029/2004JG000008</a:t>
            </a:r>
            <a:r>
              <a:rPr lang="en-US" sz="2000" dirty="0" smtClean="0">
                <a:latin typeface="Calibri"/>
                <a:cs typeface="Calibri"/>
              </a:rPr>
              <a:t> </a:t>
            </a:r>
            <a:endParaRPr lang="en-US" dirty="0">
              <a:latin typeface="Calibri"/>
              <a:cs typeface="Calibri"/>
            </a:endParaRPr>
          </a:p>
        </p:txBody>
      </p:sp>
      <p:sp>
        <p:nvSpPr>
          <p:cNvPr id="2" name="TextBox 1"/>
          <p:cNvSpPr txBox="1"/>
          <p:nvPr/>
        </p:nvSpPr>
        <p:spPr>
          <a:xfrm>
            <a:off x="457200" y="228600"/>
            <a:ext cx="8396499" cy="461665"/>
          </a:xfrm>
          <a:prstGeom prst="rect">
            <a:avLst/>
          </a:prstGeom>
          <a:noFill/>
        </p:spPr>
        <p:txBody>
          <a:bodyPr wrap="none" rtlCol="0">
            <a:spAutoFit/>
          </a:bodyPr>
          <a:lstStyle/>
          <a:p>
            <a:r>
              <a:rPr lang="en-US" sz="2400" dirty="0" smtClean="0">
                <a:solidFill>
                  <a:srgbClr val="000090"/>
                </a:solidFill>
                <a:latin typeface="Calibri"/>
                <a:cs typeface="Calibri"/>
              </a:rPr>
              <a:t>Watersheds with headwaters in Crawford and Shelby Counties, IA</a:t>
            </a:r>
            <a:endParaRPr lang="en-US" sz="2400" dirty="0">
              <a:solidFill>
                <a:srgbClr val="000090"/>
              </a:solidFill>
              <a:latin typeface="Calibri"/>
              <a:cs typeface="Calibri"/>
            </a:endParaRPr>
          </a:p>
        </p:txBody>
      </p:sp>
      <p:pic>
        <p:nvPicPr>
          <p:cNvPr id="5" name="Picture 3" descr="C:\Users\smetcalf\Desktop\Desktop\Desktop\Desktop\Desktop\NewISUEOwordmarks\ISUEO_eps\ISUEO_RedBarNoBleed.png"/>
          <p:cNvPicPr>
            <a:picLocks noChangeAspect="1" noChangeArrowheads="1"/>
          </p:cNvPicPr>
          <p:nvPr/>
        </p:nvPicPr>
        <p:blipFill>
          <a:blip r:embed="rId4" cstate="print"/>
          <a:srcRect/>
          <a:stretch>
            <a:fillRect/>
          </a:stretch>
        </p:blipFill>
        <p:spPr bwMode="auto">
          <a:xfrm>
            <a:off x="0" y="5943600"/>
            <a:ext cx="9144000" cy="914400"/>
          </a:xfrm>
          <a:prstGeom prst="rect">
            <a:avLst/>
          </a:prstGeom>
          <a:noFill/>
        </p:spPr>
      </p:pic>
      <p:pic>
        <p:nvPicPr>
          <p:cNvPr id="6" name="Picture 5" descr="ibclogoNEW.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311069647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b="0" dirty="0">
                <a:solidFill>
                  <a:srgbClr val="000090"/>
                </a:solidFill>
                <a:latin typeface="Calibri"/>
                <a:cs typeface="Calibri"/>
              </a:rPr>
              <a:t>Two scenarios</a:t>
            </a:r>
          </a:p>
        </p:txBody>
      </p:sp>
      <p:sp>
        <p:nvSpPr>
          <p:cNvPr id="47107" name="Rectangle 3"/>
          <p:cNvSpPr>
            <a:spLocks noGrp="1" noChangeArrowheads="1"/>
          </p:cNvSpPr>
          <p:nvPr>
            <p:ph type="body" idx="1"/>
          </p:nvPr>
        </p:nvSpPr>
        <p:spPr>
          <a:xfrm>
            <a:off x="685800" y="1981200"/>
            <a:ext cx="8077200" cy="4114800"/>
          </a:xfrm>
        </p:spPr>
        <p:txBody>
          <a:bodyPr/>
          <a:lstStyle/>
          <a:p>
            <a:r>
              <a:rPr lang="en-US" b="0" dirty="0">
                <a:solidFill>
                  <a:srgbClr val="FF0000"/>
                </a:solidFill>
                <a:latin typeface="Calibri"/>
                <a:cs typeface="Calibri"/>
              </a:rPr>
              <a:t>Current conditions </a:t>
            </a:r>
            <a:r>
              <a:rPr lang="en-US" b="0" dirty="0">
                <a:latin typeface="Calibri"/>
                <a:cs typeface="Calibri"/>
              </a:rPr>
              <a:t>for crops, non-agricultural vegetation, cattle, and hogs</a:t>
            </a:r>
          </a:p>
          <a:p>
            <a:r>
              <a:rPr lang="en-US" b="0" dirty="0">
                <a:solidFill>
                  <a:srgbClr val="FF0000"/>
                </a:solidFill>
                <a:latin typeface="Calibri"/>
                <a:cs typeface="Calibri"/>
              </a:rPr>
              <a:t>Alternative conditions </a:t>
            </a:r>
            <a:r>
              <a:rPr lang="en-US" b="0" dirty="0">
                <a:latin typeface="Calibri"/>
                <a:cs typeface="Calibri"/>
              </a:rPr>
              <a:t>comprising more land in oat, </a:t>
            </a:r>
            <a:r>
              <a:rPr lang="en-US" b="0" dirty="0" smtClean="0">
                <a:latin typeface="Calibri"/>
                <a:cs typeface="Calibri"/>
              </a:rPr>
              <a:t>forages, </a:t>
            </a:r>
            <a:r>
              <a:rPr lang="en-US" b="0" dirty="0">
                <a:latin typeface="Calibri"/>
                <a:cs typeface="Calibri"/>
              </a:rPr>
              <a:t>riparian buffers and eco-</a:t>
            </a:r>
            <a:r>
              <a:rPr lang="en-US" b="0" dirty="0" smtClean="0">
                <a:latin typeface="Calibri"/>
                <a:cs typeface="Calibri"/>
              </a:rPr>
              <a:t>reserves; </a:t>
            </a:r>
            <a:r>
              <a:rPr lang="en-US" b="0" dirty="0">
                <a:latin typeface="Calibri"/>
                <a:cs typeface="Calibri"/>
              </a:rPr>
              <a:t>decreased land in corn and soybean; </a:t>
            </a:r>
            <a:r>
              <a:rPr lang="en-US" b="0" u="sng" dirty="0">
                <a:latin typeface="Calibri"/>
                <a:cs typeface="Calibri"/>
              </a:rPr>
              <a:t>increased</a:t>
            </a:r>
            <a:r>
              <a:rPr lang="en-US" b="0" dirty="0">
                <a:latin typeface="Calibri"/>
                <a:cs typeface="Calibri"/>
              </a:rPr>
              <a:t> cattle (1.5x) and hogs (8x); no synthetic N fertilizer</a:t>
            </a:r>
          </a:p>
        </p:txBody>
      </p:sp>
      <p:pic>
        <p:nvPicPr>
          <p:cNvPr id="4" name="Picture 3" descr="C:\Users\smetcalf\Desktop\Desktop\Desktop\Desktop\Desktop\NewISUEOwordmarks\ISUEO_eps\ISUEO_RedBarNoBleed.png"/>
          <p:cNvPicPr>
            <a:picLocks noChangeAspect="1" noChangeArrowheads="1"/>
          </p:cNvPicPr>
          <p:nvPr/>
        </p:nvPicPr>
        <p:blipFill>
          <a:blip r:embed="rId3" cstate="print"/>
          <a:srcRect/>
          <a:stretch>
            <a:fillRect/>
          </a:stretch>
        </p:blipFill>
        <p:spPr bwMode="auto">
          <a:xfrm>
            <a:off x="0" y="5943600"/>
            <a:ext cx="9144000" cy="914400"/>
          </a:xfrm>
          <a:prstGeom prst="rect">
            <a:avLst/>
          </a:prstGeom>
          <a:noFill/>
        </p:spPr>
      </p:pic>
      <p:pic>
        <p:nvPicPr>
          <p:cNvPr id="5" name="Picture 4" descr="ibclogoNEW.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6530796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en-US" altLang="en-US" smtClean="0">
                <a:solidFill>
                  <a:srgbClr val="919671"/>
                </a:solidFill>
              </a:rPr>
              <a:t>To Ask a Question</a:t>
            </a:r>
          </a:p>
        </p:txBody>
      </p:sp>
      <p:pic>
        <p:nvPicPr>
          <p:cNvPr id="47107" name="Content Placeholder 5" descr="question_entered.jpg"/>
          <p:cNvPicPr>
            <a:picLocks noGrp="1" noChangeAspect="1"/>
          </p:cNvPicPr>
          <p:nvPr>
            <p:ph sz="quarter" idx="1"/>
          </p:nvPr>
        </p:nvPicPr>
        <p:blipFill>
          <a:blip r:embed="rId3">
            <a:extLst>
              <a:ext uri="{28A0092B-C50C-407E-A947-70E740481C1C}">
                <a14:useLocalDpi xmlns:a14="http://schemas.microsoft.com/office/drawing/2010/main"/>
              </a:ext>
            </a:extLst>
          </a:blip>
          <a:srcRect/>
          <a:stretch>
            <a:fillRect/>
          </a:stretch>
        </p:blipFill>
        <p:spPr>
          <a:xfrm>
            <a:off x="4114800" y="1785938"/>
            <a:ext cx="4724400" cy="3624262"/>
          </a:xfrm>
        </p:spPr>
      </p:pic>
      <p:sp>
        <p:nvSpPr>
          <p:cNvPr id="47108" name="TextBox 8"/>
          <p:cNvSpPr txBox="1">
            <a:spLocks noChangeArrowheads="1"/>
          </p:cNvSpPr>
          <p:nvPr/>
        </p:nvSpPr>
        <p:spPr bwMode="auto">
          <a:xfrm>
            <a:off x="228600" y="2057404"/>
            <a:ext cx="3124200" cy="41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05" tIns="54854" rIns="109705" bIns="5485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184" fontAlgn="base">
              <a:spcBef>
                <a:spcPct val="0"/>
              </a:spcBef>
              <a:spcAft>
                <a:spcPct val="0"/>
              </a:spcAft>
            </a:pPr>
            <a:r>
              <a:rPr lang="en-US" altLang="en-US" sz="2400" b="1">
                <a:solidFill>
                  <a:srgbClr val="000000"/>
                </a:solidFill>
                <a:latin typeface="Arial Narrow" pitchFamily="34" charset="0"/>
                <a:ea typeface="ＭＳ Ｐゴシック" pitchFamily="34" charset="-128"/>
                <a:cs typeface="Arial" charset="0"/>
              </a:rPr>
              <a:t>Type your question in the small box at the bottom of the Questions box.</a:t>
            </a:r>
          </a:p>
          <a:p>
            <a:pPr defTabSz="914184" fontAlgn="base">
              <a:spcBef>
                <a:spcPct val="0"/>
              </a:spcBef>
              <a:spcAft>
                <a:spcPct val="0"/>
              </a:spcAft>
            </a:pPr>
            <a:endParaRPr lang="en-US" altLang="en-US" sz="2400" b="1">
              <a:solidFill>
                <a:srgbClr val="000000"/>
              </a:solidFill>
              <a:latin typeface="Arial Narrow" pitchFamily="34" charset="0"/>
              <a:ea typeface="ＭＳ Ｐゴシック" pitchFamily="34" charset="-128"/>
              <a:cs typeface="Arial" charset="0"/>
            </a:endParaRPr>
          </a:p>
          <a:p>
            <a:pPr defTabSz="914184" fontAlgn="base">
              <a:spcBef>
                <a:spcPct val="0"/>
              </a:spcBef>
              <a:spcAft>
                <a:spcPct val="0"/>
              </a:spcAft>
            </a:pPr>
            <a:r>
              <a:rPr lang="en-US" altLang="en-US" sz="2400" b="1">
                <a:solidFill>
                  <a:srgbClr val="000000"/>
                </a:solidFill>
                <a:latin typeface="Arial Narrow" pitchFamily="34" charset="0"/>
                <a:ea typeface="ＭＳ Ｐゴシック" pitchFamily="34" charset="-128"/>
                <a:cs typeface="Arial" charset="0"/>
              </a:rPr>
              <a:t>If possible, specify which panelist(s) you are addressing with your question.</a:t>
            </a:r>
          </a:p>
          <a:p>
            <a:pPr defTabSz="914184" fontAlgn="base">
              <a:spcBef>
                <a:spcPct val="0"/>
              </a:spcBef>
              <a:spcAft>
                <a:spcPct val="0"/>
              </a:spcAft>
            </a:pPr>
            <a:endParaRPr lang="en-US" altLang="en-US" sz="2400" b="1">
              <a:solidFill>
                <a:srgbClr val="000000"/>
              </a:solidFill>
              <a:latin typeface="Arial Narrow" pitchFamily="34" charset="0"/>
              <a:ea typeface="ＭＳ Ｐゴシック" pitchFamily="34" charset="-128"/>
              <a:cs typeface="Arial" charset="0"/>
            </a:endParaRPr>
          </a:p>
          <a:p>
            <a:pPr defTabSz="914184" fontAlgn="base">
              <a:spcBef>
                <a:spcPct val="0"/>
              </a:spcBef>
              <a:spcAft>
                <a:spcPct val="0"/>
              </a:spcAft>
            </a:pPr>
            <a:r>
              <a:rPr lang="en-US" altLang="en-US" sz="2400" b="1">
                <a:solidFill>
                  <a:srgbClr val="000000"/>
                </a:solidFill>
                <a:latin typeface="Arial Narrow" pitchFamily="34" charset="0"/>
                <a:ea typeface="ＭＳ Ｐゴシック" pitchFamily="34" charset="-128"/>
                <a:cs typeface="Arial" charset="0"/>
              </a:rPr>
              <a:t>Press “Send”!</a:t>
            </a:r>
          </a:p>
        </p:txBody>
      </p:sp>
      <p:cxnSp>
        <p:nvCxnSpPr>
          <p:cNvPr id="11" name="Curved Connector 10"/>
          <p:cNvCxnSpPr/>
          <p:nvPr/>
        </p:nvCxnSpPr>
        <p:spPr>
          <a:xfrm rot="16200000" flipH="1">
            <a:off x="2038350" y="1809750"/>
            <a:ext cx="2438400" cy="2933700"/>
          </a:xfrm>
          <a:prstGeom prst="curvedConnector4">
            <a:avLst>
              <a:gd name="adj1" fmla="val -9375"/>
              <a:gd name="adj2" fmla="val 76623"/>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23760937"/>
      </p:ext>
    </p:extLst>
  </p:cSld>
  <p:clrMapOvr>
    <a:masterClrMapping/>
  </p:clrMapOvr>
  <p:transition>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2_Landuse comparison.t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62241"/>
            <a:ext cx="8617870" cy="6119559"/>
          </a:xfrm>
          <a:prstGeom prst="rect">
            <a:avLst/>
          </a:prstGeom>
        </p:spPr>
      </p:pic>
      <p:sp>
        <p:nvSpPr>
          <p:cNvPr id="7" name="TextBox 6"/>
          <p:cNvSpPr txBox="1"/>
          <p:nvPr/>
        </p:nvSpPr>
        <p:spPr>
          <a:xfrm>
            <a:off x="304800" y="76200"/>
            <a:ext cx="8341120" cy="523220"/>
          </a:xfrm>
          <a:prstGeom prst="rect">
            <a:avLst/>
          </a:prstGeom>
          <a:noFill/>
        </p:spPr>
        <p:txBody>
          <a:bodyPr wrap="none" rtlCol="0">
            <a:spAutoFit/>
          </a:bodyPr>
          <a:lstStyle/>
          <a:p>
            <a:r>
              <a:rPr lang="en-US" sz="2800" dirty="0">
                <a:solidFill>
                  <a:srgbClr val="000090"/>
                </a:solidFill>
                <a:latin typeface="Calibri"/>
                <a:cs typeface="Calibri"/>
              </a:rPr>
              <a:t>Existing and alternative </a:t>
            </a:r>
            <a:r>
              <a:rPr lang="en-US" sz="2800" dirty="0" smtClean="0">
                <a:solidFill>
                  <a:srgbClr val="000090"/>
                </a:solidFill>
                <a:latin typeface="Calibri"/>
                <a:cs typeface="Calibri"/>
              </a:rPr>
              <a:t>land </a:t>
            </a:r>
            <a:r>
              <a:rPr lang="en-US" sz="2800" dirty="0">
                <a:solidFill>
                  <a:srgbClr val="000090"/>
                </a:solidFill>
                <a:latin typeface="Calibri"/>
                <a:cs typeface="Calibri"/>
              </a:rPr>
              <a:t>use patterns, western Iowa</a:t>
            </a:r>
            <a:endParaRPr lang="en-US" sz="2800" dirty="0">
              <a:latin typeface="Calibri"/>
              <a:cs typeface="Calibri"/>
            </a:endParaRPr>
          </a:p>
        </p:txBody>
      </p:sp>
    </p:spTree>
    <p:extLst>
      <p:ext uri="{BB962C8B-B14F-4D97-AF65-F5344CB8AC3E}">
        <p14:creationId xmlns:p14="http://schemas.microsoft.com/office/powerpoint/2010/main" val="4169299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3"/>
          <p:cNvSpPr txBox="1">
            <a:spLocks noChangeArrowheads="1"/>
          </p:cNvSpPr>
          <p:nvPr/>
        </p:nvSpPr>
        <p:spPr bwMode="auto">
          <a:xfrm>
            <a:off x="609600" y="76200"/>
            <a:ext cx="7924798" cy="1200328"/>
          </a:xfrm>
          <a:prstGeom prst="rect">
            <a:avLst/>
          </a:prstGeom>
          <a:noFill/>
          <a:ln w="9525">
            <a:noFill/>
            <a:miter lim="800000"/>
            <a:headEnd/>
            <a:tailEnd/>
          </a:ln>
        </p:spPr>
        <p:txBody>
          <a:bodyPr wrap="square">
            <a:prstTxWarp prst="textNoShape">
              <a:avLst/>
            </a:prstTxWarp>
            <a:spAutoFit/>
          </a:bodyPr>
          <a:lstStyle/>
          <a:p>
            <a:pPr algn="ctr"/>
            <a:r>
              <a:rPr lang="en-US" sz="2400" dirty="0">
                <a:solidFill>
                  <a:srgbClr val="000090"/>
                </a:solidFill>
                <a:latin typeface="Calibri"/>
                <a:cs typeface="Calibri"/>
              </a:rPr>
              <a:t>Predicted soil </a:t>
            </a:r>
            <a:r>
              <a:rPr lang="en-US" sz="2400" dirty="0" smtClean="0">
                <a:solidFill>
                  <a:srgbClr val="000090"/>
                </a:solidFill>
                <a:latin typeface="Calibri"/>
                <a:cs typeface="Calibri"/>
              </a:rPr>
              <a:t>erosion, via WEPP model,  </a:t>
            </a:r>
          </a:p>
          <a:p>
            <a:pPr algn="ctr"/>
            <a:r>
              <a:rPr lang="en-US" sz="2400" dirty="0" smtClean="0">
                <a:solidFill>
                  <a:srgbClr val="000090"/>
                </a:solidFill>
                <a:latin typeface="Calibri"/>
                <a:cs typeface="Calibri"/>
              </a:rPr>
              <a:t>for </a:t>
            </a:r>
            <a:r>
              <a:rPr lang="en-US" sz="2400" dirty="0">
                <a:solidFill>
                  <a:srgbClr val="000090"/>
                </a:solidFill>
                <a:latin typeface="Calibri"/>
                <a:cs typeface="Calibri"/>
              </a:rPr>
              <a:t>current (A) and </a:t>
            </a:r>
            <a:r>
              <a:rPr lang="en-US" sz="2400" dirty="0" smtClean="0">
                <a:solidFill>
                  <a:srgbClr val="000090"/>
                </a:solidFill>
                <a:latin typeface="Calibri"/>
                <a:cs typeface="Calibri"/>
              </a:rPr>
              <a:t>alternative </a:t>
            </a:r>
            <a:r>
              <a:rPr lang="en-US" sz="2400" dirty="0">
                <a:solidFill>
                  <a:srgbClr val="000090"/>
                </a:solidFill>
                <a:latin typeface="Calibri"/>
                <a:cs typeface="Calibri"/>
              </a:rPr>
              <a:t>(B) land uses </a:t>
            </a:r>
            <a:r>
              <a:rPr lang="en-US" sz="2400" dirty="0" smtClean="0">
                <a:solidFill>
                  <a:srgbClr val="000090"/>
                </a:solidFill>
                <a:latin typeface="Calibri"/>
                <a:cs typeface="Calibri"/>
              </a:rPr>
              <a:t>in western </a:t>
            </a:r>
            <a:r>
              <a:rPr lang="en-US" sz="2400" dirty="0">
                <a:solidFill>
                  <a:srgbClr val="000090"/>
                </a:solidFill>
                <a:latin typeface="Calibri"/>
                <a:cs typeface="Calibri"/>
              </a:rPr>
              <a:t>Iowa</a:t>
            </a:r>
          </a:p>
          <a:p>
            <a:pPr algn="ctr"/>
            <a:r>
              <a:rPr lang="en-US" sz="2400" dirty="0">
                <a:solidFill>
                  <a:srgbClr val="000090"/>
                </a:solidFill>
                <a:latin typeface="Calibri"/>
                <a:cs typeface="Calibri"/>
              </a:rPr>
              <a:t>(“T” &lt; 11.3 Mg ha</a:t>
            </a:r>
            <a:r>
              <a:rPr lang="en-US" sz="2400" baseline="30000" dirty="0">
                <a:solidFill>
                  <a:srgbClr val="000090"/>
                </a:solidFill>
                <a:latin typeface="Calibri"/>
                <a:cs typeface="Calibri"/>
              </a:rPr>
              <a:t>-1</a:t>
            </a:r>
            <a:r>
              <a:rPr lang="en-US" sz="2400" dirty="0">
                <a:solidFill>
                  <a:srgbClr val="000090"/>
                </a:solidFill>
                <a:latin typeface="Calibri"/>
                <a:cs typeface="Calibri"/>
              </a:rPr>
              <a:t> yr</a:t>
            </a:r>
            <a:r>
              <a:rPr lang="en-US" sz="2400" baseline="30000" dirty="0">
                <a:solidFill>
                  <a:srgbClr val="000090"/>
                </a:solidFill>
                <a:latin typeface="Calibri"/>
                <a:cs typeface="Calibri"/>
              </a:rPr>
              <a:t>-1</a:t>
            </a:r>
            <a:r>
              <a:rPr lang="en-US" sz="2400" dirty="0">
                <a:solidFill>
                  <a:srgbClr val="000090"/>
                </a:solidFill>
                <a:latin typeface="Calibri"/>
                <a:cs typeface="Calibri"/>
              </a:rPr>
              <a:t>)</a:t>
            </a:r>
          </a:p>
        </p:txBody>
      </p:sp>
      <p:pic>
        <p:nvPicPr>
          <p:cNvPr id="3" name="Picture 2" descr="Fig5_SoilLoss comparison.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282700"/>
            <a:ext cx="7467599" cy="5302749"/>
          </a:xfrm>
          <a:prstGeom prst="rect">
            <a:avLst/>
          </a:prstGeom>
        </p:spPr>
      </p:pic>
    </p:spTree>
    <p:extLst>
      <p:ext uri="{BB962C8B-B14F-4D97-AF65-F5344CB8AC3E}">
        <p14:creationId xmlns:p14="http://schemas.microsoft.com/office/powerpoint/2010/main" val="6509216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152400"/>
            <a:ext cx="7772400" cy="1143000"/>
          </a:xfrm>
        </p:spPr>
        <p:txBody>
          <a:bodyPr>
            <a:normAutofit/>
          </a:bodyPr>
          <a:lstStyle/>
          <a:p>
            <a:r>
              <a:rPr lang="en-US" sz="2200" b="0" dirty="0" smtClean="0">
                <a:solidFill>
                  <a:srgbClr val="000090"/>
                </a:solidFill>
              </a:rPr>
              <a:t>Predicted leachable soil nitrate-N concentrations for </a:t>
            </a:r>
            <a:br>
              <a:rPr lang="en-US" sz="2200" b="0" dirty="0" smtClean="0">
                <a:solidFill>
                  <a:srgbClr val="000090"/>
                </a:solidFill>
              </a:rPr>
            </a:br>
            <a:r>
              <a:rPr lang="en-US" sz="2200" b="0" dirty="0" smtClean="0">
                <a:solidFill>
                  <a:srgbClr val="000090"/>
                </a:solidFill>
              </a:rPr>
              <a:t>current and alternative land </a:t>
            </a:r>
            <a:r>
              <a:rPr lang="en-US" sz="2200" b="0" dirty="0">
                <a:solidFill>
                  <a:srgbClr val="000090"/>
                </a:solidFill>
              </a:rPr>
              <a:t>uses in western Iowa</a:t>
            </a:r>
            <a:r>
              <a:rPr lang="en-US" sz="2200" b="0" dirty="0" smtClean="0">
                <a:solidFill>
                  <a:srgbClr val="FF0000"/>
                </a:solidFill>
              </a:rPr>
              <a:t/>
            </a:r>
            <a:br>
              <a:rPr lang="en-US" sz="2200" b="0" dirty="0" smtClean="0">
                <a:solidFill>
                  <a:srgbClr val="FF0000"/>
                </a:solidFill>
              </a:rPr>
            </a:br>
            <a:r>
              <a:rPr lang="en-US" sz="2400" dirty="0" smtClean="0">
                <a:solidFill>
                  <a:srgbClr val="FF0000"/>
                </a:solidFill>
              </a:rPr>
              <a:t> </a:t>
            </a:r>
            <a:endParaRPr lang="en-US" sz="2400" dirty="0">
              <a:solidFill>
                <a:srgbClr val="FF0000"/>
              </a:solidFill>
            </a:endParaRPr>
          </a:p>
        </p:txBody>
      </p:sp>
      <p:pic>
        <p:nvPicPr>
          <p:cNvPr id="8" name="Picture 7"/>
          <p:cNvPicPr>
            <a:picLocks noChangeAspect="1"/>
          </p:cNvPicPr>
          <p:nvPr/>
        </p:nvPicPr>
        <p:blipFill>
          <a:blip r:embed="rId2"/>
          <a:stretch>
            <a:fillRect/>
          </a:stretch>
        </p:blipFill>
        <p:spPr>
          <a:xfrm>
            <a:off x="1143000" y="1295401"/>
            <a:ext cx="3221528" cy="4495799"/>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rcRect r="1782"/>
          <a:stretch>
            <a:fillRect/>
          </a:stretch>
        </p:blipFill>
        <p:spPr>
          <a:xfrm>
            <a:off x="5219566" y="1295400"/>
            <a:ext cx="3214296" cy="4649711"/>
          </a:xfrm>
          <a:prstGeom prst="rect">
            <a:avLst/>
          </a:prstGeom>
        </p:spPr>
      </p:pic>
      <p:pic>
        <p:nvPicPr>
          <p:cNvPr id="10" name="Picture 9"/>
          <p:cNvPicPr>
            <a:picLocks noChangeAspect="1"/>
          </p:cNvPicPr>
          <p:nvPr/>
        </p:nvPicPr>
        <p:blipFill>
          <a:blip r:embed="rId4"/>
          <a:stretch>
            <a:fillRect/>
          </a:stretch>
        </p:blipFill>
        <p:spPr>
          <a:xfrm>
            <a:off x="3784600" y="1447800"/>
            <a:ext cx="1701800" cy="1358900"/>
          </a:xfrm>
          <a:prstGeom prst="rect">
            <a:avLst/>
          </a:prstGeom>
        </p:spPr>
      </p:pic>
      <p:sp>
        <p:nvSpPr>
          <p:cNvPr id="11" name="TextBox 10"/>
          <p:cNvSpPr txBox="1"/>
          <p:nvPr/>
        </p:nvSpPr>
        <p:spPr>
          <a:xfrm>
            <a:off x="3788003" y="990600"/>
            <a:ext cx="1698397" cy="400110"/>
          </a:xfrm>
          <a:prstGeom prst="rect">
            <a:avLst/>
          </a:prstGeom>
          <a:noFill/>
        </p:spPr>
        <p:txBody>
          <a:bodyPr wrap="square" rtlCol="0">
            <a:spAutoFit/>
          </a:bodyPr>
          <a:lstStyle/>
          <a:p>
            <a:r>
              <a:rPr lang="en-US" sz="2000" dirty="0" smtClean="0"/>
              <a:t>NO</a:t>
            </a:r>
            <a:r>
              <a:rPr lang="en-US" sz="2000" baseline="-25000" dirty="0" smtClean="0"/>
              <a:t>3</a:t>
            </a:r>
            <a:r>
              <a:rPr lang="en-US" sz="2000" dirty="0" smtClean="0"/>
              <a:t>-N, kg/ha</a:t>
            </a:r>
            <a:endParaRPr lang="en-US" sz="2000" dirty="0"/>
          </a:p>
        </p:txBody>
      </p:sp>
      <p:sp>
        <p:nvSpPr>
          <p:cNvPr id="13" name="Rectangle 12"/>
          <p:cNvSpPr/>
          <p:nvPr/>
        </p:nvSpPr>
        <p:spPr bwMode="auto">
          <a:xfrm>
            <a:off x="1143000" y="5486400"/>
            <a:ext cx="381000" cy="457200"/>
          </a:xfrm>
          <a:prstGeom prst="rect">
            <a:avLst/>
          </a:prstGeom>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45" charset="0"/>
              <a:ea typeface="ＭＳ Ｐゴシック" pitchFamily="45" charset="-128"/>
              <a:cs typeface="ＭＳ Ｐゴシック" pitchFamily="45" charset="-128"/>
            </a:endParaRPr>
          </a:p>
        </p:txBody>
      </p:sp>
      <p:sp>
        <p:nvSpPr>
          <p:cNvPr id="14" name="Rectangle 13"/>
          <p:cNvSpPr/>
          <p:nvPr/>
        </p:nvSpPr>
        <p:spPr bwMode="auto">
          <a:xfrm>
            <a:off x="5257800" y="5486400"/>
            <a:ext cx="330200" cy="457200"/>
          </a:xfrm>
          <a:prstGeom prst="rect">
            <a:avLst/>
          </a:prstGeom>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45" charset="0"/>
              <a:ea typeface="ＭＳ Ｐゴシック" pitchFamily="45" charset="-128"/>
              <a:cs typeface="ＭＳ Ｐゴシック" pitchFamily="45" charset="-128"/>
            </a:endParaRPr>
          </a:p>
        </p:txBody>
      </p:sp>
      <p:sp>
        <p:nvSpPr>
          <p:cNvPr id="15" name="TextBox 14"/>
          <p:cNvSpPr txBox="1"/>
          <p:nvPr/>
        </p:nvSpPr>
        <p:spPr>
          <a:xfrm>
            <a:off x="2860171" y="4961663"/>
            <a:ext cx="1749892" cy="646331"/>
          </a:xfrm>
          <a:prstGeom prst="rect">
            <a:avLst/>
          </a:prstGeom>
          <a:noFill/>
        </p:spPr>
        <p:txBody>
          <a:bodyPr wrap="square" rtlCol="0">
            <a:spAutoFit/>
          </a:bodyPr>
          <a:lstStyle/>
          <a:p>
            <a:r>
              <a:rPr lang="en-US" b="1" dirty="0" smtClean="0"/>
              <a:t>Median: </a:t>
            </a:r>
            <a:r>
              <a:rPr lang="en-US" b="1" dirty="0" smtClean="0">
                <a:solidFill>
                  <a:srgbClr val="FF0000"/>
                </a:solidFill>
              </a:rPr>
              <a:t>32</a:t>
            </a:r>
            <a:r>
              <a:rPr lang="en-US" b="1" dirty="0" smtClean="0"/>
              <a:t> kg NO</a:t>
            </a:r>
            <a:r>
              <a:rPr lang="en-US" b="1" baseline="-25000" dirty="0" smtClean="0"/>
              <a:t>3</a:t>
            </a:r>
            <a:r>
              <a:rPr lang="en-US" b="1" dirty="0" smtClean="0"/>
              <a:t>-N/ha</a:t>
            </a:r>
            <a:endParaRPr lang="en-US" b="1" dirty="0"/>
          </a:p>
        </p:txBody>
      </p:sp>
      <p:sp>
        <p:nvSpPr>
          <p:cNvPr id="16" name="TextBox 15"/>
          <p:cNvSpPr txBox="1"/>
          <p:nvPr/>
        </p:nvSpPr>
        <p:spPr>
          <a:xfrm>
            <a:off x="5791200" y="6096000"/>
            <a:ext cx="2787943" cy="369332"/>
          </a:xfrm>
          <a:prstGeom prst="rect">
            <a:avLst/>
          </a:prstGeom>
          <a:noFill/>
        </p:spPr>
        <p:txBody>
          <a:bodyPr wrap="none" rtlCol="0">
            <a:spAutoFit/>
          </a:bodyPr>
          <a:lstStyle/>
          <a:p>
            <a:r>
              <a:rPr lang="en-US" b="1" dirty="0" smtClean="0"/>
              <a:t>Median: </a:t>
            </a:r>
            <a:r>
              <a:rPr lang="en-US" b="1" dirty="0" smtClean="0">
                <a:solidFill>
                  <a:srgbClr val="FF0000"/>
                </a:solidFill>
              </a:rPr>
              <a:t>10</a:t>
            </a:r>
            <a:r>
              <a:rPr lang="en-US" b="1" dirty="0" smtClean="0"/>
              <a:t> kg NO</a:t>
            </a:r>
            <a:r>
              <a:rPr lang="en-US" b="1" baseline="-25000" dirty="0" smtClean="0"/>
              <a:t>3</a:t>
            </a:r>
            <a:r>
              <a:rPr lang="en-US" b="1" dirty="0" smtClean="0"/>
              <a:t>-N/ha</a:t>
            </a:r>
            <a:endParaRPr lang="en-US" b="1" dirty="0"/>
          </a:p>
        </p:txBody>
      </p:sp>
      <p:sp>
        <p:nvSpPr>
          <p:cNvPr id="2" name="TextBox 1"/>
          <p:cNvSpPr txBox="1"/>
          <p:nvPr/>
        </p:nvSpPr>
        <p:spPr>
          <a:xfrm>
            <a:off x="228600" y="1460062"/>
            <a:ext cx="2057925" cy="369332"/>
          </a:xfrm>
          <a:prstGeom prst="rect">
            <a:avLst/>
          </a:prstGeom>
          <a:noFill/>
        </p:spPr>
        <p:txBody>
          <a:bodyPr wrap="none" rtlCol="0">
            <a:spAutoFit/>
          </a:bodyPr>
          <a:lstStyle/>
          <a:p>
            <a:r>
              <a:rPr lang="en-US" dirty="0" smtClean="0">
                <a:solidFill>
                  <a:srgbClr val="FF0000"/>
                </a:solidFill>
              </a:rPr>
              <a:t>Current conditions</a:t>
            </a:r>
            <a:endParaRPr lang="en-US" dirty="0">
              <a:solidFill>
                <a:srgbClr val="FF0000"/>
              </a:solidFill>
            </a:endParaRPr>
          </a:p>
        </p:txBody>
      </p:sp>
      <p:sp>
        <p:nvSpPr>
          <p:cNvPr id="3" name="TextBox 2"/>
          <p:cNvSpPr txBox="1"/>
          <p:nvPr/>
        </p:nvSpPr>
        <p:spPr>
          <a:xfrm>
            <a:off x="4229063" y="4563070"/>
            <a:ext cx="2057474" cy="923330"/>
          </a:xfrm>
          <a:prstGeom prst="rect">
            <a:avLst/>
          </a:prstGeom>
          <a:noFill/>
        </p:spPr>
        <p:txBody>
          <a:bodyPr wrap="none" rtlCol="0">
            <a:spAutoFit/>
          </a:bodyPr>
          <a:lstStyle/>
          <a:p>
            <a:pPr algn="r"/>
            <a:r>
              <a:rPr lang="en-US" dirty="0" smtClean="0">
                <a:solidFill>
                  <a:srgbClr val="FF0000"/>
                </a:solidFill>
              </a:rPr>
              <a:t>Diversified and</a:t>
            </a:r>
          </a:p>
          <a:p>
            <a:pPr algn="r"/>
            <a:r>
              <a:rPr lang="en-US" dirty="0" smtClean="0">
                <a:solidFill>
                  <a:srgbClr val="FF0000"/>
                </a:solidFill>
              </a:rPr>
              <a:t>integrated crop-</a:t>
            </a:r>
          </a:p>
          <a:p>
            <a:pPr algn="r"/>
            <a:r>
              <a:rPr lang="en-US" dirty="0" smtClean="0">
                <a:solidFill>
                  <a:srgbClr val="FF0000"/>
                </a:solidFill>
              </a:rPr>
              <a:t>livestock systems</a:t>
            </a:r>
            <a:endParaRPr lang="en-US" dirty="0">
              <a:solidFill>
                <a:srgbClr val="FF0000"/>
              </a:solidFill>
            </a:endParaRPr>
          </a:p>
        </p:txBody>
      </p:sp>
    </p:spTree>
    <p:extLst>
      <p:ext uri="{BB962C8B-B14F-4D97-AF65-F5344CB8AC3E}">
        <p14:creationId xmlns:p14="http://schemas.microsoft.com/office/powerpoint/2010/main" val="300805356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Cow calf systems use </a:t>
            </a:r>
            <a:r>
              <a:rPr lang="en-US" smtClean="0"/>
              <a:t>forages from </a:t>
            </a:r>
            <a:r>
              <a:rPr lang="en-US" dirty="0" smtClean="0"/>
              <a:t>marginal soils</a:t>
            </a:r>
            <a:endParaRPr lang="en-US" dirty="0"/>
          </a:p>
        </p:txBody>
      </p:sp>
      <p:pic>
        <p:nvPicPr>
          <p:cNvPr id="12" name="Content Placeholder 1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1"/>
            <a:ext cx="6034617" cy="4267200"/>
          </a:xfrm>
        </p:spPr>
      </p:pic>
      <p:pic>
        <p:nvPicPr>
          <p:cNvPr id="4" name="Picture 3" descr="C:\Users\smetcalf\Desktop\Desktop\Desktop\Desktop\Desktop\NewISUEOwordmarks\ISUEO_eps\ISUEO_RedBarNoBleed.png"/>
          <p:cNvPicPr>
            <a:picLocks noChangeAspect="1" noChangeArrowheads="1"/>
          </p:cNvPicPr>
          <p:nvPr/>
        </p:nvPicPr>
        <p:blipFill>
          <a:blip r:embed="rId3" cstate="print"/>
          <a:srcRect/>
          <a:stretch>
            <a:fillRect/>
          </a:stretch>
        </p:blipFill>
        <p:spPr bwMode="auto">
          <a:xfrm>
            <a:off x="0" y="5943600"/>
            <a:ext cx="9144000" cy="914400"/>
          </a:xfrm>
          <a:prstGeom prst="rect">
            <a:avLst/>
          </a:prstGeom>
          <a:noFill/>
        </p:spPr>
      </p:pic>
      <p:pic>
        <p:nvPicPr>
          <p:cNvPr id="5" name="Picture 4" descr="ibclogoNEW.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169620630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Iowa Beef Center</a:t>
            </a:r>
          </a:p>
          <a:p>
            <a:pPr lvl="1"/>
            <a:r>
              <a:rPr lang="en-US" dirty="0"/>
              <a:t>i</a:t>
            </a:r>
            <a:r>
              <a:rPr lang="en-US" dirty="0" smtClean="0"/>
              <a:t>owabeefcenter.org</a:t>
            </a:r>
          </a:p>
          <a:p>
            <a:endParaRPr lang="en-US" dirty="0"/>
          </a:p>
          <a:p>
            <a:endParaRPr lang="en-US" dirty="0" smtClean="0"/>
          </a:p>
          <a:p>
            <a:r>
              <a:rPr lang="en-US" dirty="0" smtClean="0"/>
              <a:t>Joe Sellers</a:t>
            </a:r>
          </a:p>
          <a:p>
            <a:pPr lvl="1"/>
            <a:r>
              <a:rPr lang="en-US" dirty="0" smtClean="0"/>
              <a:t>641-203-1270</a:t>
            </a:r>
          </a:p>
          <a:p>
            <a:pPr lvl="1"/>
            <a:endParaRPr lang="en-US" dirty="0"/>
          </a:p>
          <a:p>
            <a:pPr lvl="1"/>
            <a:r>
              <a:rPr lang="en-US" dirty="0" smtClean="0"/>
              <a:t>sellers@iastate.edu</a:t>
            </a:r>
            <a:endParaRPr lang="en-US" dirty="0"/>
          </a:p>
        </p:txBody>
      </p:sp>
      <p:pic>
        <p:nvPicPr>
          <p:cNvPr id="4" name="Picture 3" descr="C:\Users\smetcalf\Desktop\Desktop\Desktop\Desktop\Desktop\NewISUEOwordmarks\ISUEO_eps\ISUEO_RedBarNoBleed.png"/>
          <p:cNvPicPr>
            <a:picLocks noChangeAspect="1" noChangeArrowheads="1"/>
          </p:cNvPicPr>
          <p:nvPr/>
        </p:nvPicPr>
        <p:blipFill>
          <a:blip r:embed="rId2" cstate="print"/>
          <a:srcRect/>
          <a:stretch>
            <a:fillRect/>
          </a:stretch>
        </p:blipFill>
        <p:spPr bwMode="auto">
          <a:xfrm>
            <a:off x="0" y="5943600"/>
            <a:ext cx="9144000" cy="914400"/>
          </a:xfrm>
          <a:prstGeom prst="rect">
            <a:avLst/>
          </a:prstGeom>
          <a:noFill/>
        </p:spPr>
      </p:pic>
      <p:pic>
        <p:nvPicPr>
          <p:cNvPr id="5" name="Picture 4" descr="ibclogoNEW.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160" y="6019802"/>
            <a:ext cx="2442375" cy="767868"/>
          </a:xfrm>
          <a:prstGeom prst="rect">
            <a:avLst/>
          </a:prstGeom>
        </p:spPr>
      </p:pic>
    </p:spTree>
    <p:extLst>
      <p:ext uri="{BB962C8B-B14F-4D97-AF65-F5344CB8AC3E}">
        <p14:creationId xmlns:p14="http://schemas.microsoft.com/office/powerpoint/2010/main" val="158818058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Webinars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5000" y="1219200"/>
            <a:ext cx="4724400" cy="5410200"/>
          </a:xfrm>
        </p:spPr>
      </p:pic>
    </p:spTree>
    <p:extLst>
      <p:ext uri="{BB962C8B-B14F-4D97-AF65-F5344CB8AC3E}">
        <p14:creationId xmlns:p14="http://schemas.microsoft.com/office/powerpoint/2010/main" val="205049103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rotWithShape="1">
          <a:blip r:embed="rId2" cstate="print">
            <a:extLst/>
          </a:blip>
          <a:srcRect b="3000"/>
          <a:stretch/>
        </p:blipFill>
        <p:spPr bwMode="auto">
          <a:xfrm>
            <a:off x="1600200" y="226373"/>
            <a:ext cx="5486400" cy="4497304"/>
          </a:xfrm>
          <a:prstGeom prst="rect">
            <a:avLst/>
          </a:prstGeom>
          <a:ln>
            <a:noFill/>
          </a:ln>
          <a:effectLst>
            <a:softEdge rad="112500"/>
          </a:effectLst>
          <a:extLst/>
        </p:spPr>
      </p:pic>
      <p:sp>
        <p:nvSpPr>
          <p:cNvPr id="28675" name="TextBox 1"/>
          <p:cNvSpPr txBox="1">
            <a:spLocks noChangeArrowheads="1"/>
          </p:cNvSpPr>
          <p:nvPr/>
        </p:nvSpPr>
        <p:spPr bwMode="auto">
          <a:xfrm>
            <a:off x="1501775" y="4876800"/>
            <a:ext cx="6019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6000" b="1" dirty="0">
                <a:latin typeface="Veneer Two"/>
                <a:cs typeface="Arial" panose="020B0604020202020204" pitchFamily="34" charset="0"/>
              </a:rPr>
              <a:t>Thank you!</a:t>
            </a:r>
          </a:p>
        </p:txBody>
      </p:sp>
    </p:spTree>
  </p:cSld>
  <p:clrMapOvr>
    <a:masterClrMapping/>
  </p:clrMapOvr>
  <p:transition spd="slow">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t="14932" r="59174" b="55563"/>
          <a:stretch>
            <a:fillRect/>
          </a:stretch>
        </p:blipFill>
        <p:spPr bwMode="auto">
          <a:xfrm>
            <a:off x="5791200" y="2209800"/>
            <a:ext cx="23622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Title 1"/>
          <p:cNvSpPr>
            <a:spLocks noGrp="1"/>
          </p:cNvSpPr>
          <p:nvPr>
            <p:ph type="title"/>
          </p:nvPr>
        </p:nvSpPr>
        <p:spPr>
          <a:xfrm>
            <a:off x="457200" y="868363"/>
            <a:ext cx="8229600" cy="731837"/>
          </a:xfrm>
        </p:spPr>
        <p:txBody>
          <a:bodyPr/>
          <a:lstStyle/>
          <a:p>
            <a:pPr eaLnBrk="1" hangingPunct="1">
              <a:defRPr/>
            </a:pPr>
            <a:r>
              <a:rPr lang="en-US" sz="4000" dirty="0" smtClean="0">
                <a:solidFill>
                  <a:schemeClr val="bg2">
                    <a:lumMod val="50000"/>
                  </a:schemeClr>
                </a:solidFill>
              </a:rPr>
              <a:t>To “Raise Your Hand”</a:t>
            </a:r>
          </a:p>
        </p:txBody>
      </p:sp>
      <p:cxnSp>
        <p:nvCxnSpPr>
          <p:cNvPr id="11" name="Curved Connector 10"/>
          <p:cNvCxnSpPr/>
          <p:nvPr/>
        </p:nvCxnSpPr>
        <p:spPr>
          <a:xfrm flipV="1">
            <a:off x="4191000" y="3795713"/>
            <a:ext cx="2057400" cy="1233487"/>
          </a:xfrm>
          <a:prstGeom prst="curved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1493838"/>
            <a:ext cx="2436813" cy="4525962"/>
          </a:xfrm>
        </p:spPr>
      </p:pic>
      <p:grpSp>
        <p:nvGrpSpPr>
          <p:cNvPr id="16" name="Group 15"/>
          <p:cNvGrpSpPr>
            <a:grpSpLocks/>
          </p:cNvGrpSpPr>
          <p:nvPr/>
        </p:nvGrpSpPr>
        <p:grpSpPr bwMode="auto">
          <a:xfrm>
            <a:off x="168275" y="2209800"/>
            <a:ext cx="3641725" cy="1219200"/>
            <a:chOff x="168578" y="2057399"/>
            <a:chExt cx="3641424" cy="1219201"/>
          </a:xfrm>
        </p:grpSpPr>
        <p:sp>
          <p:nvSpPr>
            <p:cNvPr id="8" name="Oval 7"/>
            <p:cNvSpPr/>
            <p:nvPr/>
          </p:nvSpPr>
          <p:spPr>
            <a:xfrm>
              <a:off x="168578" y="2057399"/>
              <a:ext cx="974644" cy="1219201"/>
            </a:xfrm>
            <a:prstGeom prst="ellipse">
              <a:avLst/>
            </a:prstGeom>
            <a:solidFill>
              <a:srgbClr val="C0504D">
                <a:alpha val="36078"/>
              </a:srgb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cxnSp>
          <p:nvCxnSpPr>
            <p:cNvPr id="14" name="Curved Connector 13"/>
            <p:cNvCxnSpPr/>
            <p:nvPr/>
          </p:nvCxnSpPr>
          <p:spPr>
            <a:xfrm rot="10800000" flipV="1">
              <a:off x="838448" y="2057399"/>
              <a:ext cx="2971554" cy="565150"/>
            </a:xfrm>
            <a:prstGeom prst="curved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3743254743"/>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altLang="en-US" smtClean="0">
                <a:solidFill>
                  <a:srgbClr val="919671"/>
                </a:solidFill>
              </a:rPr>
              <a:t>Post-Webinar Survey</a:t>
            </a:r>
          </a:p>
        </p:txBody>
      </p:sp>
      <p:sp>
        <p:nvSpPr>
          <p:cNvPr id="2" name="Content Placeholder 1"/>
          <p:cNvSpPr>
            <a:spLocks noGrp="1"/>
          </p:cNvSpPr>
          <p:nvPr>
            <p:ph sz="quarter" idx="1"/>
          </p:nvPr>
        </p:nvSpPr>
        <p:spPr/>
        <p:txBody>
          <a:bodyPr/>
          <a:lstStyle/>
          <a:p>
            <a:r>
              <a:rPr lang="en-US" dirty="0" smtClean="0"/>
              <a:t>We will be sending out a survey following the webinar.</a:t>
            </a:r>
          </a:p>
          <a:p>
            <a:r>
              <a:rPr lang="en-US" dirty="0" smtClean="0"/>
              <a:t>These surveys help to make for a better experience for everyone involved, if you could please take a moment to fill them out, it would be of great help to us.</a:t>
            </a:r>
            <a:endParaRPr lang="en-US" dirty="0"/>
          </a:p>
        </p:txBody>
      </p:sp>
    </p:spTree>
    <p:extLst>
      <p:ext uri="{BB962C8B-B14F-4D97-AF65-F5344CB8AC3E}">
        <p14:creationId xmlns:p14="http://schemas.microsoft.com/office/powerpoint/2010/main" val="1562594043"/>
      </p:ext>
    </p:extLst>
  </p:cSld>
  <p:clrMapOvr>
    <a:masterClrMapping/>
  </p:clrMapOvr>
  <p:transition>
    <p:cu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771</TotalTime>
  <Words>2521</Words>
  <Application>Microsoft Office PowerPoint</Application>
  <PresentationFormat>On-screen Show (4:3)</PresentationFormat>
  <Paragraphs>366</Paragraphs>
  <Slides>76</Slides>
  <Notes>22</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Office Theme</vt:lpstr>
      <vt:lpstr>Upper Midwest Grazing Educators Webinar Series</vt:lpstr>
      <vt:lpstr>Hosted by Warren King and Jane Jewett</vt:lpstr>
      <vt:lpstr>Webinar Technical Orientation</vt:lpstr>
      <vt:lpstr>Your Starting Screen</vt:lpstr>
      <vt:lpstr>To Display Minimized Control Panel</vt:lpstr>
      <vt:lpstr>To Keep Control Panel Visible</vt:lpstr>
      <vt:lpstr>To Ask a Question</vt:lpstr>
      <vt:lpstr>To “Raise Your Hand”</vt:lpstr>
      <vt:lpstr>Post-Webinar Survey</vt:lpstr>
      <vt:lpstr>PowerPoint Presentation</vt:lpstr>
      <vt:lpstr>Who’s Sponsoring the webinar series?</vt:lpstr>
      <vt:lpstr>Why Focus on Grazing Educators?</vt:lpstr>
      <vt:lpstr>What Could a Grazing Educator Network Achieve? </vt:lpstr>
      <vt:lpstr>What is the format for today’s webinar?</vt:lpstr>
      <vt:lpstr>PowerPoint Presentation</vt:lpstr>
      <vt:lpstr>Integrating livestock into cropping systems</vt:lpstr>
      <vt:lpstr>Midwest farms have combined pasture and row crops</vt:lpstr>
      <vt:lpstr>Where has all the  pasture gone?  </vt:lpstr>
      <vt:lpstr>Iowa Beef Cow Herd (Number of Cows, USDA Census)</vt:lpstr>
      <vt:lpstr>Decline in cropable pasture (Acres, Census of Agriculture)</vt:lpstr>
      <vt:lpstr>Decline in Cropable Pasture in the Midwest (http://iopscience.iop.org/1748-9326/10/4/044003/)</vt:lpstr>
      <vt:lpstr>Forage on the side hills, crops on the ridge</vt:lpstr>
      <vt:lpstr>What led to less diversity?</vt:lpstr>
      <vt:lpstr>Corn and soybean rotation is not best use of some marginal soils (Iowa CSR2)</vt:lpstr>
      <vt:lpstr>Soil loss – corn/soybean rotation (RUSL2)</vt:lpstr>
      <vt:lpstr>Nothing compares to well managed pasture(RUSLE2)</vt:lpstr>
      <vt:lpstr>Return to land (per acre), by corn yield, $3.50 per bushel harvest price (Land Use Analyzer) </vt:lpstr>
      <vt:lpstr>Return to land, cow-calf (Projections, Ag DecisionMaker)</vt:lpstr>
      <vt:lpstr>ISU Extension and Outreach Land Use Analyzer</vt:lpstr>
      <vt:lpstr>Land Use Analyzer http://www.extension.iastate.edu/agdm/wholefarm/html/c1-15.htm</vt:lpstr>
      <vt:lpstr>What factors are favoring more livestock/crop interaction?</vt:lpstr>
      <vt:lpstr>Growth in deep bedded and pitted cattle feeding barns</vt:lpstr>
      <vt:lpstr>Total Manure Nutrient Value Per Space (Iowa State University Feedlot Manual)</vt:lpstr>
      <vt:lpstr>Swine finishing units</vt:lpstr>
      <vt:lpstr>Best practices for grazing cornstalks</vt:lpstr>
      <vt:lpstr>Grazing or harvesting corn crop residue </vt:lpstr>
      <vt:lpstr>Potential to graze or harvest cover crops</vt:lpstr>
      <vt:lpstr>Iowa producers looking for different cow-calf management systems</vt:lpstr>
      <vt:lpstr>New project with Leopold Center -</vt:lpstr>
      <vt:lpstr>Cows can graze high quality stockpile</vt:lpstr>
      <vt:lpstr>Cows can graze late into the winter</vt:lpstr>
      <vt:lpstr>Combination of stored feed and grazing</vt:lpstr>
      <vt:lpstr>Calving and rearing calves inside</vt:lpstr>
      <vt:lpstr>Good environment for cows and calves</vt:lpstr>
      <vt:lpstr>Drylot production – Nebraska research</vt:lpstr>
      <vt:lpstr>Value Added Markets</vt:lpstr>
      <vt:lpstr>Growing grass fed, organic and direct to consumer markets</vt:lpstr>
      <vt:lpstr>Steenhoek Farms – Duane, Jodi, Sawyer, Sydney and Blair</vt:lpstr>
      <vt:lpstr>Northwest corner of Lucas county</vt:lpstr>
      <vt:lpstr>PowerPoint Presentation</vt:lpstr>
      <vt:lpstr>Background</vt:lpstr>
      <vt:lpstr>Rotate pastures, fertilize with manure – nearly double stocking rate</vt:lpstr>
      <vt:lpstr>Charolais-cross calves deal with the fescue better</vt:lpstr>
      <vt:lpstr>Facilities</vt:lpstr>
      <vt:lpstr>Hoop barn – better environment for calves, catch manure nutrients</vt:lpstr>
      <vt:lpstr>Swine custom feeding – adds income and nutrients</vt:lpstr>
      <vt:lpstr>Cattle and swine manure key to success</vt:lpstr>
      <vt:lpstr>Built the hog buildings to get the manure to help build the fertility and tilth of the heavy clay soils we have on our farm</vt:lpstr>
      <vt:lpstr>Productive crop fields</vt:lpstr>
      <vt:lpstr>Swine manure</vt:lpstr>
      <vt:lpstr>Plant diversity with more rotational acres and saved pastures</vt:lpstr>
      <vt:lpstr>Cover crops</vt:lpstr>
      <vt:lpstr>Steenhoek Family</vt:lpstr>
      <vt:lpstr>Discussion between Jodi, Duane and Joe</vt:lpstr>
      <vt:lpstr>Cow herd is expanding – how do we keep profitable?</vt:lpstr>
      <vt:lpstr>What could the impact be of more diversity?</vt:lpstr>
      <vt:lpstr>PowerPoint Presentation</vt:lpstr>
      <vt:lpstr>PowerPoint Presentation</vt:lpstr>
      <vt:lpstr>Two scenarios</vt:lpstr>
      <vt:lpstr>PowerPoint Presentation</vt:lpstr>
      <vt:lpstr>PowerPoint Presentation</vt:lpstr>
      <vt:lpstr>Predicted leachable soil nitrate-N concentrations for  current and alternative land uses in western Iowa  </vt:lpstr>
      <vt:lpstr>Cow calf systems use forages from marginal soils</vt:lpstr>
      <vt:lpstr>Questions???</vt:lpstr>
      <vt:lpstr>Future Webinars</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Rhonda</dc:creator>
  <cp:lastModifiedBy>Jane G Jewett</cp:lastModifiedBy>
  <cp:revision>72</cp:revision>
  <cp:lastPrinted>2015-04-30T18:03:27Z</cp:lastPrinted>
  <dcterms:created xsi:type="dcterms:W3CDTF">2015-04-30T17:59:15Z</dcterms:created>
  <dcterms:modified xsi:type="dcterms:W3CDTF">2015-08-07T13:04:23Z</dcterms:modified>
</cp:coreProperties>
</file>